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85" r:id="rId4"/>
    <p:sldId id="299" r:id="rId5"/>
    <p:sldId id="291" r:id="rId6"/>
    <p:sldId id="288" r:id="rId7"/>
    <p:sldId id="293" r:id="rId8"/>
    <p:sldId id="300" r:id="rId9"/>
    <p:sldId id="301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72" y="18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63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6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nkedin.com/in/kim-yejun-5b32091b8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9.svg"/><Relationship Id="rId5" Type="http://schemas.openxmlformats.org/officeDocument/2006/relationships/image" Target="../media/image37.svg"/><Relationship Id="rId10" Type="http://schemas.openxmlformats.org/officeDocument/2006/relationships/image" Target="../media/image8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-4092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Text 2"/>
          <p:cNvSpPr/>
          <p:nvPr/>
        </p:nvSpPr>
        <p:spPr>
          <a:xfrm>
            <a:off x="791528" y="2413616"/>
            <a:ext cx="7560945" cy="1634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482"/>
              </a:lnSpc>
            </a:pPr>
            <a:r>
              <a:rPr lang="ko-KR" altLang="en-US" sz="4000" b="1" dirty="0">
                <a:solidFill>
                  <a:srgbClr val="B380FF"/>
                </a:solidFill>
                <a:latin typeface="+mj-ea"/>
                <a:ea typeface="+mj-ea"/>
                <a:cs typeface="Sora" pitchFamily="34" charset="-120"/>
              </a:rPr>
              <a:t>주저하는 엔지니어들을 위해서</a:t>
            </a:r>
            <a:endParaRPr lang="en-US" altLang="ko-KR" sz="4000" b="1" dirty="0">
              <a:solidFill>
                <a:srgbClr val="B380FF"/>
              </a:solidFill>
              <a:latin typeface="+mj-ea"/>
              <a:ea typeface="+mj-ea"/>
              <a:cs typeface="Sora" pitchFamily="34" charset="-120"/>
            </a:endParaRPr>
          </a:p>
          <a:p>
            <a:pPr>
              <a:lnSpc>
                <a:spcPts val="6482"/>
              </a:lnSpc>
            </a:pPr>
            <a:r>
              <a:rPr lang="en-US" sz="4000" b="1" dirty="0">
                <a:solidFill>
                  <a:srgbClr val="B380FF"/>
                </a:solidFill>
                <a:latin typeface="+mj-ea"/>
                <a:ea typeface="+mj-ea"/>
              </a:rPr>
              <a:t>- </a:t>
            </a:r>
            <a:r>
              <a:rPr lang="ko-KR" altLang="en-US" sz="4000" b="1" dirty="0" err="1">
                <a:solidFill>
                  <a:srgbClr val="B380FF"/>
                </a:solidFill>
                <a:latin typeface="+mj-ea"/>
                <a:ea typeface="+mj-ea"/>
              </a:rPr>
              <a:t>쿠버네티스</a:t>
            </a:r>
            <a:r>
              <a:rPr lang="ko-KR" altLang="en-US" sz="4000" b="1" dirty="0">
                <a:solidFill>
                  <a:srgbClr val="B380FF"/>
                </a:solidFill>
                <a:latin typeface="+mj-ea"/>
                <a:ea typeface="+mj-ea"/>
              </a:rPr>
              <a:t> 편</a:t>
            </a:r>
            <a:endParaRPr lang="en-US" sz="4000" b="1" dirty="0">
              <a:latin typeface="+mj-ea"/>
              <a:ea typeface="+mj-ea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1528" y="4362165"/>
            <a:ext cx="7560945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endParaRPr lang="en-US" sz="1662" dirty="0"/>
          </a:p>
        </p:txBody>
      </p:sp>
      <p:sp>
        <p:nvSpPr>
          <p:cNvPr id="6" name="Shape 4"/>
          <p:cNvSpPr/>
          <p:nvPr/>
        </p:nvSpPr>
        <p:spPr>
          <a:xfrm>
            <a:off x="889398" y="5430694"/>
            <a:ext cx="337661" cy="335178"/>
          </a:xfrm>
          <a:prstGeom prst="roundRect">
            <a:avLst>
              <a:gd name="adj" fmla="val 2727829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234678" y="5383538"/>
            <a:ext cx="2753122" cy="3666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9"/>
              </a:lnSpc>
              <a:buNone/>
            </a:pPr>
            <a:r>
              <a:rPr lang="en-US" sz="2078" b="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</a:t>
            </a:r>
            <a:r>
              <a:rPr lang="ko-KR" altLang="en-US" sz="2078" b="1" dirty="0" err="1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동막골</a:t>
            </a:r>
            <a:r>
              <a:rPr lang="ko-KR" altLang="en-US" sz="2078" b="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altLang="ko-KR" sz="2078" b="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/ 3</a:t>
            </a:r>
            <a:r>
              <a:rPr lang="ko-KR" altLang="en-US" sz="2078" b="1" dirty="0" err="1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년차</a:t>
            </a:r>
            <a:r>
              <a:rPr lang="ko-KR" altLang="en-US" sz="2078" b="1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엔지니어</a:t>
            </a:r>
            <a:endParaRPr lang="en-US" sz="2078" dirty="0"/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0170464B-69BD-D28D-063D-39BDCB6FC900}"/>
              </a:ext>
            </a:extLst>
          </p:cNvPr>
          <p:cNvSpPr/>
          <p:nvPr/>
        </p:nvSpPr>
        <p:spPr>
          <a:xfrm>
            <a:off x="943928" y="4514565"/>
            <a:ext cx="7560945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ko-KR" altLang="en-US" sz="166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파란만장한 엔지니어 </a:t>
            </a:r>
            <a:r>
              <a:rPr lang="ko-KR" altLang="en-US" sz="1662" dirty="0" err="1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시작기</a:t>
            </a:r>
            <a:endParaRPr lang="en-US" sz="1662" dirty="0"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7C9D5B62-7FE4-C96A-7BAB-D47930590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908" y="0"/>
            <a:ext cx="5486400" cy="8229600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4A44978C-107C-6290-2AEB-4397AAFA9ED1}"/>
              </a:ext>
            </a:extLst>
          </p:cNvPr>
          <p:cNvSpPr/>
          <p:nvPr/>
        </p:nvSpPr>
        <p:spPr>
          <a:xfrm>
            <a:off x="943928" y="6213210"/>
            <a:ext cx="7560945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altLang="ko-KR" sz="1662" dirty="0">
                <a:solidFill>
                  <a:srgbClr val="EEEFF5"/>
                </a:solidFill>
                <a:latin typeface="Noto Sans TC"/>
                <a:ea typeface="Montserrat" pitchFamily="34" charset="-122"/>
                <a:cs typeface="Montserrat" pitchFamily="34" charset="-120"/>
                <a:hlinkClick r:id="rId5"/>
              </a:rPr>
              <a:t>https://montkim.com/</a:t>
            </a:r>
          </a:p>
          <a:p>
            <a:pPr marL="0" indent="0">
              <a:lnSpc>
                <a:spcPts val="2992"/>
              </a:lnSpc>
              <a:buNone/>
            </a:pPr>
            <a:r>
              <a:rPr lang="en-US" altLang="ko-KR" sz="1662" dirty="0">
                <a:solidFill>
                  <a:srgbClr val="EEEFF5"/>
                </a:solidFill>
                <a:latin typeface="Noto Sans TC"/>
                <a:ea typeface="Montserrat" pitchFamily="34" charset="-122"/>
                <a:cs typeface="Montserrat" pitchFamily="34" charset="-120"/>
                <a:hlinkClick r:id="rId5"/>
              </a:rPr>
              <a:t>https://www.linkedin.com/in/kim-yejun-5b32091b8/</a:t>
            </a:r>
            <a:endParaRPr lang="en-US" altLang="ko-KR" sz="1662" dirty="0">
              <a:solidFill>
                <a:srgbClr val="EEEFF5"/>
              </a:solidFill>
              <a:latin typeface="Noto Sans TC"/>
              <a:ea typeface="Montserrat" pitchFamily="34" charset="-122"/>
              <a:cs typeface="Montserrat" pitchFamily="34" charset="-120"/>
            </a:endParaRPr>
          </a:p>
          <a:p>
            <a:pPr marL="0" indent="0">
              <a:lnSpc>
                <a:spcPts val="2992"/>
              </a:lnSpc>
              <a:buNone/>
            </a:pPr>
            <a:endParaRPr lang="en-US" sz="1662" dirty="0">
              <a:latin typeface="Noto Sans TC"/>
            </a:endParaRPr>
          </a:p>
        </p:txBody>
      </p:sp>
    </p:spTree>
    <p:extLst>
      <p:ext uri="{BB962C8B-B14F-4D97-AF65-F5344CB8AC3E}">
        <p14:creationId xmlns:p14="http://schemas.microsoft.com/office/powerpoint/2010/main" val="226952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CA82B3FA-C9C5-7452-0623-851C63FC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5C6CEAE9-A1BA-C7A8-0A89-74445D937742}"/>
              </a:ext>
            </a:extLst>
          </p:cNvPr>
          <p:cNvSpPr/>
          <p:nvPr/>
        </p:nvSpPr>
        <p:spPr>
          <a:xfrm>
            <a:off x="6046113" y="247792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546B42E3-0FE7-86CE-BA76-FF869A97DB55}"/>
              </a:ext>
            </a:extLst>
          </p:cNvPr>
          <p:cNvSpPr/>
          <p:nvPr/>
        </p:nvSpPr>
        <p:spPr>
          <a:xfrm>
            <a:off x="6046113" y="4335661"/>
            <a:ext cx="77510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F5626526-E5CF-0FEA-7DB2-70A18B48CA5E}"/>
              </a:ext>
            </a:extLst>
          </p:cNvPr>
          <p:cNvSpPr/>
          <p:nvPr/>
        </p:nvSpPr>
        <p:spPr>
          <a:xfrm>
            <a:off x="7144167" y="74771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대학교 이</a:t>
            </a:r>
            <a:r>
              <a:rPr lang="en-US" sz="4374" dirty="0" err="1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야기</a:t>
            </a:r>
            <a:endParaRPr lang="en-US" sz="4374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4E3DB611-D32E-96B6-24E0-A12221AA8CF3}"/>
              </a:ext>
            </a:extLst>
          </p:cNvPr>
          <p:cNvSpPr/>
          <p:nvPr/>
        </p:nvSpPr>
        <p:spPr>
          <a:xfrm>
            <a:off x="7463612" y="1775341"/>
            <a:ext cx="27742" cy="5706427"/>
          </a:xfrm>
          <a:prstGeom prst="rect">
            <a:avLst/>
          </a:prstGeom>
          <a:solidFill>
            <a:srgbClr val="B380FF"/>
          </a:solidFill>
          <a:ln/>
        </p:spPr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BAA028D-D54B-4DA0-8130-E5726E4C6675}"/>
              </a:ext>
            </a:extLst>
          </p:cNvPr>
          <p:cNvSpPr/>
          <p:nvPr/>
        </p:nvSpPr>
        <p:spPr>
          <a:xfrm>
            <a:off x="7727395" y="2658250"/>
            <a:ext cx="777597" cy="27742"/>
          </a:xfrm>
          <a:prstGeom prst="rect">
            <a:avLst/>
          </a:prstGeom>
          <a:solidFill>
            <a:srgbClr val="B380FF"/>
          </a:solidFill>
          <a:ln/>
        </p:spPr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EBFD014A-0D3D-9165-C91F-91BDE5711F34}"/>
              </a:ext>
            </a:extLst>
          </p:cNvPr>
          <p:cNvSpPr/>
          <p:nvPr/>
        </p:nvSpPr>
        <p:spPr>
          <a:xfrm>
            <a:off x="7227452" y="242220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A1A21"/>
          </a:solidFill>
          <a:ln/>
        </p:spPr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77A96DFA-DBB5-DC7C-455B-2CE642651832}"/>
              </a:ext>
            </a:extLst>
          </p:cNvPr>
          <p:cNvSpPr/>
          <p:nvPr/>
        </p:nvSpPr>
        <p:spPr>
          <a:xfrm>
            <a:off x="7406879" y="2463881"/>
            <a:ext cx="14097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1</a:t>
            </a:r>
            <a:endParaRPr lang="en-US" sz="2624" dirty="0"/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E08F97EB-7817-C4C7-6A23-99792D4E69C5}"/>
              </a:ext>
            </a:extLst>
          </p:cNvPr>
          <p:cNvSpPr/>
          <p:nvPr/>
        </p:nvSpPr>
        <p:spPr>
          <a:xfrm>
            <a:off x="8699481" y="2470787"/>
            <a:ext cx="299477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컴퓨터</a:t>
            </a: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187" dirty="0" err="1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공학</a:t>
            </a: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sz="2187" dirty="0" err="1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전공</a:t>
            </a: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ko-KR" alt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편입</a:t>
            </a:r>
            <a:endParaRPr lang="en-US" sz="2187" dirty="0"/>
          </a:p>
        </p:txBody>
      </p:sp>
      <p:sp>
        <p:nvSpPr>
          <p:cNvPr id="18" name="Shape 8">
            <a:extLst>
              <a:ext uri="{FF2B5EF4-FFF2-40B4-BE49-F238E27FC236}">
                <a16:creationId xmlns:a16="http://schemas.microsoft.com/office/drawing/2014/main" id="{550095C1-9021-422D-E5B5-842C32B35120}"/>
              </a:ext>
            </a:extLst>
          </p:cNvPr>
          <p:cNvSpPr/>
          <p:nvPr/>
        </p:nvSpPr>
        <p:spPr>
          <a:xfrm>
            <a:off x="7727395" y="4523125"/>
            <a:ext cx="777597" cy="27742"/>
          </a:xfrm>
          <a:prstGeom prst="rect">
            <a:avLst/>
          </a:prstGeom>
          <a:solidFill>
            <a:srgbClr val="B380FF"/>
          </a:solidFill>
          <a:ln/>
        </p:spPr>
      </p:sp>
      <p:sp>
        <p:nvSpPr>
          <p:cNvPr id="19" name="Shape 9">
            <a:extLst>
              <a:ext uri="{FF2B5EF4-FFF2-40B4-BE49-F238E27FC236}">
                <a16:creationId xmlns:a16="http://schemas.microsoft.com/office/drawing/2014/main" id="{D11734B0-1FDD-1DA6-D695-D86148A397B8}"/>
              </a:ext>
            </a:extLst>
          </p:cNvPr>
          <p:cNvSpPr/>
          <p:nvPr/>
        </p:nvSpPr>
        <p:spPr>
          <a:xfrm>
            <a:off x="7227452" y="428708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A1A21"/>
          </a:solidFill>
          <a:ln/>
        </p:spPr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3FB158B6-D5B0-A28B-B297-86EE22B38503}"/>
              </a:ext>
            </a:extLst>
          </p:cNvPr>
          <p:cNvSpPr/>
          <p:nvPr/>
        </p:nvSpPr>
        <p:spPr>
          <a:xfrm>
            <a:off x="7373541" y="4328755"/>
            <a:ext cx="20764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2</a:t>
            </a:r>
            <a:endParaRPr lang="en-US" sz="2624" dirty="0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2E01C73E-5BF5-BD2A-3A56-50522E50F1A7}"/>
              </a:ext>
            </a:extLst>
          </p:cNvPr>
          <p:cNvSpPr/>
          <p:nvPr/>
        </p:nvSpPr>
        <p:spPr>
          <a:xfrm>
            <a:off x="8699481" y="433566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학부연구생 프로젝트</a:t>
            </a:r>
            <a:endParaRPr lang="en-US" sz="2187" dirty="0"/>
          </a:p>
        </p:txBody>
      </p:sp>
      <p:sp>
        <p:nvSpPr>
          <p:cNvPr id="23" name="Shape 13">
            <a:extLst>
              <a:ext uri="{FF2B5EF4-FFF2-40B4-BE49-F238E27FC236}">
                <a16:creationId xmlns:a16="http://schemas.microsoft.com/office/drawing/2014/main" id="{1117B4C6-C973-E0CC-2685-7706849B3512}"/>
              </a:ext>
            </a:extLst>
          </p:cNvPr>
          <p:cNvSpPr/>
          <p:nvPr/>
        </p:nvSpPr>
        <p:spPr>
          <a:xfrm>
            <a:off x="7727395" y="6611243"/>
            <a:ext cx="777597" cy="27742"/>
          </a:xfrm>
          <a:prstGeom prst="rect">
            <a:avLst/>
          </a:prstGeom>
          <a:solidFill>
            <a:srgbClr val="B380FF"/>
          </a:solidFill>
          <a:ln/>
        </p:spPr>
      </p:sp>
      <p:sp>
        <p:nvSpPr>
          <p:cNvPr id="24" name="Shape 14">
            <a:extLst>
              <a:ext uri="{FF2B5EF4-FFF2-40B4-BE49-F238E27FC236}">
                <a16:creationId xmlns:a16="http://schemas.microsoft.com/office/drawing/2014/main" id="{0D5F932F-76D5-73AD-09C4-579405ABB606}"/>
              </a:ext>
            </a:extLst>
          </p:cNvPr>
          <p:cNvSpPr/>
          <p:nvPr/>
        </p:nvSpPr>
        <p:spPr>
          <a:xfrm>
            <a:off x="7227452" y="637520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A1A21"/>
          </a:solidFill>
          <a:ln/>
        </p:spPr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B0FDA434-0C1D-8FAD-668B-16A6E7C4E15A}"/>
              </a:ext>
            </a:extLst>
          </p:cNvPr>
          <p:cNvSpPr/>
          <p:nvPr/>
        </p:nvSpPr>
        <p:spPr>
          <a:xfrm>
            <a:off x="7374018" y="6416873"/>
            <a:ext cx="20669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3</a:t>
            </a:r>
            <a:endParaRPr lang="en-US" sz="2624" dirty="0"/>
          </a:p>
        </p:txBody>
      </p:sp>
      <p:sp>
        <p:nvSpPr>
          <p:cNvPr id="26" name="Text 16">
            <a:extLst>
              <a:ext uri="{FF2B5EF4-FFF2-40B4-BE49-F238E27FC236}">
                <a16:creationId xmlns:a16="http://schemas.microsoft.com/office/drawing/2014/main" id="{BE98ADF7-802A-0C2B-B775-DD39E6A05922}"/>
              </a:ext>
            </a:extLst>
          </p:cNvPr>
          <p:cNvSpPr/>
          <p:nvPr/>
        </p:nvSpPr>
        <p:spPr>
          <a:xfrm>
            <a:off x="8699481" y="64237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졸업</a:t>
            </a: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&amp; 취업 준비</a:t>
            </a:r>
            <a:endParaRPr lang="en-US" sz="2187" dirty="0"/>
          </a:p>
        </p:txBody>
      </p:sp>
      <p:sp>
        <p:nvSpPr>
          <p:cNvPr id="27" name="Text 17">
            <a:extLst>
              <a:ext uri="{FF2B5EF4-FFF2-40B4-BE49-F238E27FC236}">
                <a16:creationId xmlns:a16="http://schemas.microsoft.com/office/drawing/2014/main" id="{9DB72527-7436-EC11-3912-60449BC501B1}"/>
              </a:ext>
            </a:extLst>
          </p:cNvPr>
          <p:cNvSpPr/>
          <p:nvPr/>
        </p:nvSpPr>
        <p:spPr>
          <a:xfrm>
            <a:off x="6046113" y="6904196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D8670404-F52D-7318-7989-9D122F66E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16" y="2714131"/>
            <a:ext cx="5694699" cy="32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FF45819-D944-CEC7-9072-6CAA2030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B47D45A0-AE34-88BE-F0BB-CBEE4925B309}"/>
              </a:ext>
            </a:extLst>
          </p:cNvPr>
          <p:cNvSpPr/>
          <p:nvPr/>
        </p:nvSpPr>
        <p:spPr>
          <a:xfrm>
            <a:off x="538163" y="74029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클라우드 교육</a:t>
            </a:r>
            <a:endParaRPr lang="en-US" sz="4374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0CC8B52-BB80-AD6E-1062-C42836FC1414}"/>
              </a:ext>
            </a:extLst>
          </p:cNvPr>
          <p:cNvGrpSpPr/>
          <p:nvPr/>
        </p:nvGrpSpPr>
        <p:grpSpPr>
          <a:xfrm>
            <a:off x="1885592" y="1609487"/>
            <a:ext cx="10554415" cy="3888224"/>
            <a:chOff x="2037993" y="2684502"/>
            <a:chExt cx="10554415" cy="3888224"/>
          </a:xfrm>
        </p:grpSpPr>
        <p:sp>
          <p:nvSpPr>
            <p:cNvPr id="7" name="Shape 3">
              <a:extLst>
                <a:ext uri="{FF2B5EF4-FFF2-40B4-BE49-F238E27FC236}">
                  <a16:creationId xmlns:a16="http://schemas.microsoft.com/office/drawing/2014/main" id="{7F0A7F77-FFB0-0FFA-A12D-733CA32C6442}"/>
                </a:ext>
              </a:extLst>
            </p:cNvPr>
            <p:cNvSpPr/>
            <p:nvPr/>
          </p:nvSpPr>
          <p:spPr>
            <a:xfrm>
              <a:off x="7301389" y="2684502"/>
              <a:ext cx="27742" cy="3888224"/>
            </a:xfrm>
            <a:prstGeom prst="rect">
              <a:avLst/>
            </a:prstGeom>
            <a:solidFill>
              <a:srgbClr val="B380FF"/>
            </a:solidFill>
            <a:ln/>
          </p:spPr>
        </p:sp>
        <p:sp>
          <p:nvSpPr>
            <p:cNvPr id="8" name="Shape 4">
              <a:extLst>
                <a:ext uri="{FF2B5EF4-FFF2-40B4-BE49-F238E27FC236}">
                  <a16:creationId xmlns:a16="http://schemas.microsoft.com/office/drawing/2014/main" id="{0FD13D08-D682-9360-DD74-E1ED9262A746}"/>
                </a:ext>
              </a:extLst>
            </p:cNvPr>
            <p:cNvSpPr/>
            <p:nvPr/>
          </p:nvSpPr>
          <p:spPr>
            <a:xfrm>
              <a:off x="6287631" y="3094137"/>
              <a:ext cx="777597" cy="27742"/>
            </a:xfrm>
            <a:prstGeom prst="rect">
              <a:avLst/>
            </a:prstGeom>
            <a:solidFill>
              <a:srgbClr val="B380FF"/>
            </a:solidFill>
            <a:ln/>
          </p:spPr>
        </p:sp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07AC28A8-58EC-2BA0-FFD1-34183878009B}"/>
                </a:ext>
              </a:extLst>
            </p:cNvPr>
            <p:cNvSpPr/>
            <p:nvPr/>
          </p:nvSpPr>
          <p:spPr>
            <a:xfrm>
              <a:off x="7065228" y="2858095"/>
              <a:ext cx="499943" cy="499943"/>
            </a:xfrm>
            <a:prstGeom prst="roundRect">
              <a:avLst>
                <a:gd name="adj" fmla="val 13333"/>
              </a:avLst>
            </a:prstGeom>
            <a:solidFill>
              <a:srgbClr val="1A1A21"/>
            </a:solidFill>
            <a:ln/>
          </p:spPr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BA246D8D-5D7A-7F53-8999-F32C209F96F4}"/>
                </a:ext>
              </a:extLst>
            </p:cNvPr>
            <p:cNvSpPr/>
            <p:nvPr/>
          </p:nvSpPr>
          <p:spPr>
            <a:xfrm>
              <a:off x="7244655" y="2899767"/>
              <a:ext cx="140970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3281"/>
                </a:lnSpc>
                <a:buNone/>
              </a:pPr>
              <a:r>
                <a:rPr lang="en-US" sz="2624" dirty="0">
                  <a:solidFill>
                    <a:srgbClr val="B380FF"/>
                  </a:solidFill>
                  <a:latin typeface="Sora" pitchFamily="34" charset="0"/>
                  <a:ea typeface="Sora" pitchFamily="34" charset="-122"/>
                  <a:cs typeface="Sora" pitchFamily="34" charset="-120"/>
                </a:rPr>
                <a:t>1</a:t>
              </a:r>
              <a:endParaRPr lang="en-US" sz="2624" dirty="0"/>
            </a:p>
          </p:txBody>
        </p:sp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968F1CD4-77F2-D9DE-C17E-33A45A5C66BF}"/>
                </a:ext>
              </a:extLst>
            </p:cNvPr>
            <p:cNvSpPr/>
            <p:nvPr/>
          </p:nvSpPr>
          <p:spPr>
            <a:xfrm>
              <a:off x="3315653" y="2906673"/>
              <a:ext cx="2777490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r">
                <a:lnSpc>
                  <a:spcPts val="2734"/>
                </a:lnSpc>
                <a:buNone/>
              </a:pPr>
              <a:r>
                <a:rPr lang="en-US" sz="2187" dirty="0">
                  <a:solidFill>
                    <a:srgbClr val="B380FF"/>
                  </a:solidFill>
                  <a:latin typeface="Sora" pitchFamily="34" charset="0"/>
                  <a:ea typeface="Sora" pitchFamily="34" charset="-122"/>
                  <a:cs typeface="Sora" pitchFamily="34" charset="-120"/>
                </a:rPr>
                <a:t>리눅스와 네트워크</a:t>
              </a:r>
              <a:endParaRPr lang="en-US" sz="2187" dirty="0"/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8BC53D85-3915-A571-F994-0691B7ED79C1}"/>
                </a:ext>
              </a:extLst>
            </p:cNvPr>
            <p:cNvSpPr/>
            <p:nvPr/>
          </p:nvSpPr>
          <p:spPr>
            <a:xfrm>
              <a:off x="2037993" y="3387090"/>
              <a:ext cx="4055150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r">
                <a:lnSpc>
                  <a:spcPts val="2799"/>
                </a:lnSpc>
                <a:buNone/>
              </a:pPr>
              <a:endParaRPr lang="en-US" sz="1750" dirty="0"/>
            </a:p>
          </p:txBody>
        </p:sp>
        <p:sp>
          <p:nvSpPr>
            <p:cNvPr id="13" name="Shape 9">
              <a:extLst>
                <a:ext uri="{FF2B5EF4-FFF2-40B4-BE49-F238E27FC236}">
                  <a16:creationId xmlns:a16="http://schemas.microsoft.com/office/drawing/2014/main" id="{96D1C9C7-02A8-37EF-8344-9A357C268676}"/>
                </a:ext>
              </a:extLst>
            </p:cNvPr>
            <p:cNvSpPr/>
            <p:nvPr/>
          </p:nvSpPr>
          <p:spPr>
            <a:xfrm>
              <a:off x="7565172" y="4204990"/>
              <a:ext cx="777597" cy="27742"/>
            </a:xfrm>
            <a:prstGeom prst="rect">
              <a:avLst/>
            </a:prstGeom>
            <a:solidFill>
              <a:srgbClr val="B380FF"/>
            </a:solidFill>
            <a:ln/>
          </p:spPr>
        </p:sp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E82D2F5F-F560-BBCD-D58F-CC01751CC1A4}"/>
                </a:ext>
              </a:extLst>
            </p:cNvPr>
            <p:cNvSpPr/>
            <p:nvPr/>
          </p:nvSpPr>
          <p:spPr>
            <a:xfrm>
              <a:off x="7065228" y="3968948"/>
              <a:ext cx="499943" cy="499943"/>
            </a:xfrm>
            <a:prstGeom prst="roundRect">
              <a:avLst>
                <a:gd name="adj" fmla="val 13333"/>
              </a:avLst>
            </a:prstGeom>
            <a:solidFill>
              <a:srgbClr val="1A1A21"/>
            </a:solidFill>
            <a:ln/>
          </p:spPr>
        </p:sp>
        <p:sp>
          <p:nvSpPr>
            <p:cNvPr id="15" name="Text 11">
              <a:extLst>
                <a:ext uri="{FF2B5EF4-FFF2-40B4-BE49-F238E27FC236}">
                  <a16:creationId xmlns:a16="http://schemas.microsoft.com/office/drawing/2014/main" id="{532CF2FC-F37B-1440-60FD-0C721917398B}"/>
                </a:ext>
              </a:extLst>
            </p:cNvPr>
            <p:cNvSpPr/>
            <p:nvPr/>
          </p:nvSpPr>
          <p:spPr>
            <a:xfrm>
              <a:off x="7211318" y="4010620"/>
              <a:ext cx="207645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3281"/>
                </a:lnSpc>
                <a:buNone/>
              </a:pPr>
              <a:r>
                <a:rPr lang="en-US" sz="2624" dirty="0">
                  <a:solidFill>
                    <a:srgbClr val="B380FF"/>
                  </a:solidFill>
                  <a:latin typeface="Sora" pitchFamily="34" charset="0"/>
                  <a:ea typeface="Sora" pitchFamily="34" charset="-122"/>
                  <a:cs typeface="Sora" pitchFamily="34" charset="-120"/>
                </a:rPr>
                <a:t>2</a:t>
              </a:r>
              <a:endParaRPr lang="en-US" sz="2624" dirty="0"/>
            </a:p>
          </p:txBody>
        </p:sp>
        <p:sp>
          <p:nvSpPr>
            <p:cNvPr id="16" name="Text 12">
              <a:extLst>
                <a:ext uri="{FF2B5EF4-FFF2-40B4-BE49-F238E27FC236}">
                  <a16:creationId xmlns:a16="http://schemas.microsoft.com/office/drawing/2014/main" id="{FD2C20EC-43F1-13DC-7E50-DDA0E371FB2E}"/>
                </a:ext>
              </a:extLst>
            </p:cNvPr>
            <p:cNvSpPr/>
            <p:nvPr/>
          </p:nvSpPr>
          <p:spPr>
            <a:xfrm>
              <a:off x="8537258" y="4017526"/>
              <a:ext cx="2777490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34"/>
                </a:lnSpc>
                <a:buNone/>
              </a:pPr>
              <a:r>
                <a:rPr lang="en-US" sz="2187" dirty="0">
                  <a:solidFill>
                    <a:srgbClr val="B380FF"/>
                  </a:solidFill>
                  <a:latin typeface="Sora" pitchFamily="34" charset="0"/>
                  <a:ea typeface="Sora" pitchFamily="34" charset="-122"/>
                  <a:cs typeface="Sora" pitchFamily="34" charset="-120"/>
                </a:rPr>
                <a:t>AWS 서비스</a:t>
              </a:r>
              <a:endParaRPr lang="en-US" sz="2187" dirty="0"/>
            </a:p>
          </p:txBody>
        </p:sp>
        <p:sp>
          <p:nvSpPr>
            <p:cNvPr id="17" name="Text 13">
              <a:extLst>
                <a:ext uri="{FF2B5EF4-FFF2-40B4-BE49-F238E27FC236}">
                  <a16:creationId xmlns:a16="http://schemas.microsoft.com/office/drawing/2014/main" id="{E3C389B3-FBA1-D863-6A39-4DE8B32CE178}"/>
                </a:ext>
              </a:extLst>
            </p:cNvPr>
            <p:cNvSpPr/>
            <p:nvPr/>
          </p:nvSpPr>
          <p:spPr>
            <a:xfrm>
              <a:off x="8537258" y="4497943"/>
              <a:ext cx="4055150" cy="355402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l">
                <a:lnSpc>
                  <a:spcPts val="2799"/>
                </a:lnSpc>
                <a:buNone/>
              </a:pPr>
              <a:endParaRPr lang="en-US" sz="1750" dirty="0"/>
            </a:p>
          </p:txBody>
        </p:sp>
        <p:sp>
          <p:nvSpPr>
            <p:cNvPr id="18" name="Shape 14">
              <a:extLst>
                <a:ext uri="{FF2B5EF4-FFF2-40B4-BE49-F238E27FC236}">
                  <a16:creationId xmlns:a16="http://schemas.microsoft.com/office/drawing/2014/main" id="{ACD98542-BBF7-297E-F671-883FD0A72D59}"/>
                </a:ext>
              </a:extLst>
            </p:cNvPr>
            <p:cNvSpPr/>
            <p:nvPr/>
          </p:nvSpPr>
          <p:spPr>
            <a:xfrm>
              <a:off x="6287631" y="5204758"/>
              <a:ext cx="777597" cy="27742"/>
            </a:xfrm>
            <a:prstGeom prst="rect">
              <a:avLst/>
            </a:prstGeom>
            <a:solidFill>
              <a:srgbClr val="B380FF"/>
            </a:solidFill>
            <a:ln/>
          </p:spPr>
        </p:sp>
        <p:sp>
          <p:nvSpPr>
            <p:cNvPr id="19" name="Shape 15">
              <a:extLst>
                <a:ext uri="{FF2B5EF4-FFF2-40B4-BE49-F238E27FC236}">
                  <a16:creationId xmlns:a16="http://schemas.microsoft.com/office/drawing/2014/main" id="{21A98CC0-0880-6D51-F19D-8C4C977B6DC9}"/>
                </a:ext>
              </a:extLst>
            </p:cNvPr>
            <p:cNvSpPr/>
            <p:nvPr/>
          </p:nvSpPr>
          <p:spPr>
            <a:xfrm>
              <a:off x="7065228" y="4968716"/>
              <a:ext cx="499943" cy="499943"/>
            </a:xfrm>
            <a:prstGeom prst="roundRect">
              <a:avLst>
                <a:gd name="adj" fmla="val 13333"/>
              </a:avLst>
            </a:prstGeom>
            <a:solidFill>
              <a:srgbClr val="1A1A21"/>
            </a:solidFill>
            <a:ln/>
          </p:spPr>
        </p:sp>
        <p:sp>
          <p:nvSpPr>
            <p:cNvPr id="20" name="Text 16">
              <a:extLst>
                <a:ext uri="{FF2B5EF4-FFF2-40B4-BE49-F238E27FC236}">
                  <a16:creationId xmlns:a16="http://schemas.microsoft.com/office/drawing/2014/main" id="{6B02C43F-7451-CBB3-FACC-E5D28FABD10E}"/>
                </a:ext>
              </a:extLst>
            </p:cNvPr>
            <p:cNvSpPr/>
            <p:nvPr/>
          </p:nvSpPr>
          <p:spPr>
            <a:xfrm>
              <a:off x="7211794" y="5010388"/>
              <a:ext cx="206693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3281"/>
                </a:lnSpc>
                <a:buNone/>
              </a:pPr>
              <a:r>
                <a:rPr lang="en-US" sz="2624" dirty="0">
                  <a:solidFill>
                    <a:srgbClr val="B380FF"/>
                  </a:solidFill>
                  <a:latin typeface="Sora" pitchFamily="34" charset="0"/>
                  <a:ea typeface="Sora" pitchFamily="34" charset="-122"/>
                  <a:cs typeface="Sora" pitchFamily="34" charset="-120"/>
                </a:rPr>
                <a:t>3</a:t>
              </a:r>
              <a:endParaRPr lang="en-US" sz="2624" dirty="0"/>
            </a:p>
          </p:txBody>
        </p:sp>
        <p:sp>
          <p:nvSpPr>
            <p:cNvPr id="21" name="Text 17">
              <a:extLst>
                <a:ext uri="{FF2B5EF4-FFF2-40B4-BE49-F238E27FC236}">
                  <a16:creationId xmlns:a16="http://schemas.microsoft.com/office/drawing/2014/main" id="{073F9289-8D9D-D00E-6D1F-E22BAC3964A3}"/>
                </a:ext>
              </a:extLst>
            </p:cNvPr>
            <p:cNvSpPr/>
            <p:nvPr/>
          </p:nvSpPr>
          <p:spPr>
            <a:xfrm>
              <a:off x="3315653" y="5017294"/>
              <a:ext cx="2777490" cy="34718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r">
                <a:lnSpc>
                  <a:spcPts val="2734"/>
                </a:lnSpc>
                <a:buNone/>
              </a:pPr>
              <a:r>
                <a:rPr lang="en-US" sz="2187" dirty="0">
                  <a:solidFill>
                    <a:srgbClr val="B380FF"/>
                  </a:solidFill>
                  <a:latin typeface="Sora" pitchFamily="34" charset="0"/>
                  <a:ea typeface="Sora" pitchFamily="34" charset="-122"/>
                  <a:cs typeface="Sora" pitchFamily="34" charset="-120"/>
                </a:rPr>
                <a:t>컨테이너와 쿠버네티스</a:t>
              </a:r>
              <a:endParaRPr lang="en-US" sz="2187" dirty="0"/>
            </a:p>
          </p:txBody>
        </p:sp>
        <p:sp>
          <p:nvSpPr>
            <p:cNvPr id="22" name="Text 18">
              <a:extLst>
                <a:ext uri="{FF2B5EF4-FFF2-40B4-BE49-F238E27FC236}">
                  <a16:creationId xmlns:a16="http://schemas.microsoft.com/office/drawing/2014/main" id="{000F7A67-5441-7C16-DBBD-55BD26E3B21E}"/>
                </a:ext>
              </a:extLst>
            </p:cNvPr>
            <p:cNvSpPr/>
            <p:nvPr/>
          </p:nvSpPr>
          <p:spPr>
            <a:xfrm>
              <a:off x="2037993" y="5497711"/>
              <a:ext cx="4055150" cy="710803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r">
                <a:lnSpc>
                  <a:spcPts val="2799"/>
                </a:lnSpc>
                <a:buNone/>
              </a:pPr>
              <a:endParaRPr lang="en-US" sz="1750" dirty="0"/>
            </a:p>
          </p:txBody>
        </p:sp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D3EF2B58-AA32-A2E0-3126-6B14DA01F5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162800" y="39624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AutoShape 6">
              <a:extLst>
                <a:ext uri="{FF2B5EF4-FFF2-40B4-BE49-F238E27FC236}">
                  <a16:creationId xmlns:a16="http://schemas.microsoft.com/office/drawing/2014/main" id="{44EF6B7E-0F1F-3DAA-5099-43D6E7361C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AutoShape 8">
              <a:extLst>
                <a:ext uri="{FF2B5EF4-FFF2-40B4-BE49-F238E27FC236}">
                  <a16:creationId xmlns:a16="http://schemas.microsoft.com/office/drawing/2014/main" id="{E4E7D48E-4259-AE9B-8F97-2AFD6B1319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67600" y="42672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4A8D705C-8C36-01BC-E0B2-69450783A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098" y="4504812"/>
            <a:ext cx="4566107" cy="351522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70482D29-9E92-56B1-F202-A0A4656BE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429" y="1135987"/>
            <a:ext cx="6516103" cy="65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5C354BD-286A-EB36-67D2-EF663646CFD4}"/>
              </a:ext>
            </a:extLst>
          </p:cNvPr>
          <p:cNvSpPr/>
          <p:nvPr/>
        </p:nvSpPr>
        <p:spPr>
          <a:xfrm>
            <a:off x="304800" y="504265"/>
            <a:ext cx="11582400" cy="5791200"/>
          </a:xfrm>
          <a:prstGeom prst="roundRect">
            <a:avLst>
              <a:gd name="adj" fmla="val 455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12700" dir="2700000" algn="br" rotWithShape="0">
              <a:srgbClr val="FEC748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사각형: 둥근 위쪽 모서리 2">
            <a:extLst>
              <a:ext uri="{FF2B5EF4-FFF2-40B4-BE49-F238E27FC236}">
                <a16:creationId xmlns:a16="http://schemas.microsoft.com/office/drawing/2014/main" id="{A181A281-D760-01BF-DE41-B389FAA0B984}"/>
              </a:ext>
            </a:extLst>
          </p:cNvPr>
          <p:cNvSpPr/>
          <p:nvPr/>
        </p:nvSpPr>
        <p:spPr>
          <a:xfrm>
            <a:off x="604973" y="6286499"/>
            <a:ext cx="11069107" cy="123231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1">
              <a:lumMod val="75000"/>
              <a:lumOff val="25000"/>
              <a:alpha val="3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BB76481-52DC-90B6-47A4-144AC6D0908D}"/>
              </a:ext>
            </a:extLst>
          </p:cNvPr>
          <p:cNvSpPr/>
          <p:nvPr/>
        </p:nvSpPr>
        <p:spPr>
          <a:xfrm>
            <a:off x="1975815" y="1053989"/>
            <a:ext cx="3276967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E871C8A-7879-AC52-294C-90183ED72AB6}"/>
              </a:ext>
            </a:extLst>
          </p:cNvPr>
          <p:cNvSpPr/>
          <p:nvPr/>
        </p:nvSpPr>
        <p:spPr>
          <a:xfrm>
            <a:off x="1975815" y="2446158"/>
            <a:ext cx="3276967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D212BE1-0D2C-FE80-1717-64C743982FFC}"/>
              </a:ext>
            </a:extLst>
          </p:cNvPr>
          <p:cNvSpPr/>
          <p:nvPr/>
        </p:nvSpPr>
        <p:spPr>
          <a:xfrm>
            <a:off x="1975815" y="3801304"/>
            <a:ext cx="3276967" cy="77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내용 개체 틀 124">
            <a:extLst>
              <a:ext uri="{FF2B5EF4-FFF2-40B4-BE49-F238E27FC236}">
                <a16:creationId xmlns:a16="http://schemas.microsoft.com/office/drawing/2014/main" id="{3C5F173A-903F-C865-D0CE-4E9320E04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8" y="968026"/>
            <a:ext cx="2929987" cy="148748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3E7B3A4-BD53-461F-ECF0-C9E9A06904FE}"/>
              </a:ext>
            </a:extLst>
          </p:cNvPr>
          <p:cNvSpPr/>
          <p:nvPr/>
        </p:nvSpPr>
        <p:spPr>
          <a:xfrm>
            <a:off x="7005100" y="1080075"/>
            <a:ext cx="4014185" cy="1006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solidFill>
                  <a:prstClr val="white"/>
                </a:solidFill>
              </a:rPr>
              <a:t>Container Orchestration </a:t>
            </a:r>
            <a:r>
              <a:rPr lang="ko-KR" altLang="en-US" sz="1600" b="1" dirty="0">
                <a:solidFill>
                  <a:prstClr val="white"/>
                </a:solidFill>
              </a:rPr>
              <a:t>도구</a:t>
            </a:r>
            <a:endParaRPr lang="en-US" altLang="ko-KR" sz="16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solidFill>
                  <a:prstClr val="white"/>
                </a:solidFill>
              </a:rPr>
              <a:t>컨테이너의 배포</a:t>
            </a:r>
            <a:r>
              <a:rPr lang="en-US" altLang="ko-KR" sz="1400" dirty="0">
                <a:solidFill>
                  <a:prstClr val="white"/>
                </a:solidFill>
              </a:rPr>
              <a:t>, </a:t>
            </a:r>
            <a:r>
              <a:rPr lang="ko-KR" altLang="en-US" sz="1400" dirty="0">
                <a:solidFill>
                  <a:prstClr val="white"/>
                </a:solidFill>
              </a:rPr>
              <a:t>관리</a:t>
            </a:r>
            <a:r>
              <a:rPr lang="en-US" altLang="ko-KR" sz="1400" dirty="0">
                <a:solidFill>
                  <a:prstClr val="white"/>
                </a:solidFill>
              </a:rPr>
              <a:t>, </a:t>
            </a:r>
            <a:r>
              <a:rPr lang="ko-KR" altLang="en-US" sz="1400" dirty="0">
                <a:solidFill>
                  <a:prstClr val="white"/>
                </a:solidFill>
              </a:rPr>
              <a:t>확장</a:t>
            </a:r>
            <a:r>
              <a:rPr lang="en-US" altLang="ko-KR" sz="1400" dirty="0">
                <a:solidFill>
                  <a:prstClr val="white"/>
                </a:solidFill>
              </a:rPr>
              <a:t>, </a:t>
            </a:r>
            <a:r>
              <a:rPr lang="ko-KR" altLang="en-US" sz="1400" dirty="0">
                <a:solidFill>
                  <a:prstClr val="white"/>
                </a:solidFill>
              </a:rPr>
              <a:t>네트워킹을 자동화</a:t>
            </a:r>
            <a:endParaRPr lang="en-US" altLang="ko-KR" sz="140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100" dirty="0">
                <a:solidFill>
                  <a:prstClr val="white"/>
                </a:solidFill>
              </a:rPr>
              <a:t>Kubernetes Rancher</a:t>
            </a:r>
            <a:r>
              <a:rPr lang="ko-KR" altLang="en-US" sz="1100" dirty="0">
                <a:solidFill>
                  <a:prstClr val="white"/>
                </a:solidFill>
              </a:rPr>
              <a:t>의 차세대 </a:t>
            </a:r>
            <a:r>
              <a:rPr lang="en-US" altLang="ko-KR" sz="1100" dirty="0">
                <a:solidFill>
                  <a:prstClr val="white"/>
                </a:solidFill>
              </a:rPr>
              <a:t>K8S </a:t>
            </a:r>
            <a:r>
              <a:rPr lang="ko-KR" altLang="en-US" sz="1100" dirty="0">
                <a:solidFill>
                  <a:prstClr val="white"/>
                </a:solidFill>
              </a:rPr>
              <a:t>배포판인 </a:t>
            </a:r>
            <a:r>
              <a:rPr lang="en-US" altLang="ko-KR" sz="1100" dirty="0">
                <a:solidFill>
                  <a:prstClr val="white"/>
                </a:solidFill>
              </a:rPr>
              <a:t>RKE2</a:t>
            </a:r>
            <a:r>
              <a:rPr lang="ko-KR" altLang="en-US" sz="1100" dirty="0">
                <a:solidFill>
                  <a:prstClr val="white"/>
                </a:solidFill>
              </a:rPr>
              <a:t> 사용</a:t>
            </a: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75820331-FD15-8B00-A93E-BA0F2BCF6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3699" y="777694"/>
            <a:ext cx="2349746" cy="1766149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8D351F48-8919-F7B9-4F96-017F7D72E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466" y="3641757"/>
            <a:ext cx="1278792" cy="187316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F255428-1A5A-38E3-1FDA-A39634E249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45" y="4036951"/>
            <a:ext cx="1280324" cy="1280324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743A9C9A-DCBA-4327-42C8-778CE2FFA8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94929" y="2957368"/>
            <a:ext cx="1448957" cy="1480194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443827B1-208B-9388-D93B-2A04300654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8873" y="4579679"/>
            <a:ext cx="1448958" cy="125795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8A05877-7939-1380-56F3-3F15B87C02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20" y="4937583"/>
            <a:ext cx="1301734" cy="130173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9B3B321-F7F3-709C-5AB8-7FEFB6B7231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81" y="2238270"/>
            <a:ext cx="2628206" cy="136748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CD940F2-1923-90C0-BA5D-434C094BEE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91" y="3522545"/>
            <a:ext cx="1448957" cy="1292063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CC3D2922-8694-53D7-88FD-AD0016F558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45541" y="4147644"/>
            <a:ext cx="1839275" cy="943339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B2C78911-B2EF-3C6E-30F5-ECA3A7F17E1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53202" y="4999999"/>
            <a:ext cx="2451774" cy="821625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73AF88F6-B7F1-6183-9F90-C0AE47D361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58334" y="2299081"/>
            <a:ext cx="2241509" cy="1080688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C44D732F-4304-8D5D-C1EA-F2D0C265950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042911" y="3629144"/>
            <a:ext cx="910910" cy="1226225"/>
          </a:xfrm>
          <a:prstGeom prst="rect">
            <a:avLst/>
          </a:prstGeom>
        </p:spPr>
      </p:pic>
      <p:pic>
        <p:nvPicPr>
          <p:cNvPr id="21" name="Image 0" descr="preencoded.png">
            <a:extLst>
              <a:ext uri="{FF2B5EF4-FFF2-40B4-BE49-F238E27FC236}">
                <a16:creationId xmlns:a16="http://schemas.microsoft.com/office/drawing/2014/main" id="{3C581570-AAAF-EE87-0673-34916CDEC8D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FDA64416-F489-D156-43DD-8C683642F2FF}"/>
              </a:ext>
            </a:extLst>
          </p:cNvPr>
          <p:cNvSpPr/>
          <p:nvPr/>
        </p:nvSpPr>
        <p:spPr>
          <a:xfrm>
            <a:off x="538163" y="74029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ko-KR" alt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첫 취업</a:t>
            </a:r>
            <a:endParaRPr lang="en-US" sz="4374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DA62ED1-58FC-886F-CD03-C20C962622C8}"/>
              </a:ext>
            </a:extLst>
          </p:cNvPr>
          <p:cNvGrpSpPr/>
          <p:nvPr/>
        </p:nvGrpSpPr>
        <p:grpSpPr>
          <a:xfrm>
            <a:off x="9155770" y="4611886"/>
            <a:ext cx="9223117" cy="2202179"/>
            <a:chOff x="4574084" y="4611886"/>
            <a:chExt cx="9223117" cy="2202179"/>
          </a:xfrm>
        </p:grpSpPr>
        <p:sp>
          <p:nvSpPr>
            <p:cNvPr id="25" name="Shape 3">
              <a:extLst>
                <a:ext uri="{FF2B5EF4-FFF2-40B4-BE49-F238E27FC236}">
                  <a16:creationId xmlns:a16="http://schemas.microsoft.com/office/drawing/2014/main" id="{5362104B-6C74-FB0D-E889-C341D17E3AB0}"/>
                </a:ext>
              </a:extLst>
            </p:cNvPr>
            <p:cNvSpPr/>
            <p:nvPr/>
          </p:nvSpPr>
          <p:spPr>
            <a:xfrm>
              <a:off x="4813467" y="4611886"/>
              <a:ext cx="45719" cy="2202179"/>
            </a:xfrm>
            <a:prstGeom prst="roundRect">
              <a:avLst>
                <a:gd name="adj" fmla="val 225151"/>
              </a:avLst>
            </a:prstGeom>
            <a:solidFill>
              <a:srgbClr val="2A1999"/>
            </a:solidFill>
            <a:ln/>
          </p:spPr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361CC644-2933-6257-0E20-27ABDF9E87C8}"/>
                </a:ext>
              </a:extLst>
            </p:cNvPr>
            <p:cNvGrpSpPr/>
            <p:nvPr/>
          </p:nvGrpSpPr>
          <p:grpSpPr>
            <a:xfrm>
              <a:off x="4574084" y="5664398"/>
              <a:ext cx="9223117" cy="884397"/>
              <a:chOff x="4574084" y="5664398"/>
              <a:chExt cx="9223117" cy="884397"/>
            </a:xfrm>
          </p:grpSpPr>
          <p:sp>
            <p:nvSpPr>
              <p:cNvPr id="27" name="Text 18">
                <a:extLst>
                  <a:ext uri="{FF2B5EF4-FFF2-40B4-BE49-F238E27FC236}">
                    <a16:creationId xmlns:a16="http://schemas.microsoft.com/office/drawing/2014/main" id="{F75A851F-E72A-7004-F794-939FC2AC4077}"/>
                  </a:ext>
                </a:extLst>
              </p:cNvPr>
              <p:cNvSpPr/>
              <p:nvPr/>
            </p:nvSpPr>
            <p:spPr>
              <a:xfrm>
                <a:off x="6046113" y="6193393"/>
                <a:ext cx="7751088" cy="355402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l">
                  <a:lnSpc>
                    <a:spcPts val="2799"/>
                  </a:lnSpc>
                  <a:buNone/>
                </a:pPr>
                <a:r>
                  <a:rPr lang="ko-KR" altLang="en-US" sz="1750" kern="0" spc="-35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문서 </a:t>
                </a:r>
                <a:r>
                  <a:rPr lang="ko-KR" altLang="en-US" sz="1750" kern="0" spc="-35" dirty="0" err="1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잘되어있으니</a:t>
                </a:r>
                <a:r>
                  <a:rPr lang="ko-KR" altLang="en-US" sz="1750" kern="0" spc="-35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 그냥 보고 해라</a:t>
                </a:r>
                <a:endParaRPr lang="en-US" sz="1750" dirty="0"/>
              </a:p>
            </p:txBody>
          </p:sp>
          <p:sp>
            <p:nvSpPr>
              <p:cNvPr id="28" name="Shape 14">
                <a:extLst>
                  <a:ext uri="{FF2B5EF4-FFF2-40B4-BE49-F238E27FC236}">
                    <a16:creationId xmlns:a16="http://schemas.microsoft.com/office/drawing/2014/main" id="{4849D3DA-CDD3-80C7-E764-DEDE61CABE8E}"/>
                  </a:ext>
                </a:extLst>
              </p:cNvPr>
              <p:cNvSpPr/>
              <p:nvPr/>
            </p:nvSpPr>
            <p:spPr>
              <a:xfrm>
                <a:off x="5074027" y="5892105"/>
                <a:ext cx="777597" cy="44410"/>
              </a:xfrm>
              <a:prstGeom prst="roundRect">
                <a:avLst>
                  <a:gd name="adj" fmla="val 225151"/>
                </a:avLst>
              </a:prstGeom>
              <a:solidFill>
                <a:srgbClr val="2A1999"/>
              </a:solidFill>
              <a:ln/>
            </p:spPr>
          </p:sp>
          <p:sp>
            <p:nvSpPr>
              <p:cNvPr id="29" name="Shape 15">
                <a:extLst>
                  <a:ext uri="{FF2B5EF4-FFF2-40B4-BE49-F238E27FC236}">
                    <a16:creationId xmlns:a16="http://schemas.microsoft.com/office/drawing/2014/main" id="{6C89E115-9576-2157-5D84-41A44897C59F}"/>
                  </a:ext>
                </a:extLst>
              </p:cNvPr>
              <p:cNvSpPr/>
              <p:nvPr/>
            </p:nvSpPr>
            <p:spPr>
              <a:xfrm>
                <a:off x="4574084" y="5664398"/>
                <a:ext cx="499943" cy="499943"/>
              </a:xfrm>
              <a:prstGeom prst="roundRect">
                <a:avLst>
                  <a:gd name="adj" fmla="val 20000"/>
                </a:avLst>
              </a:prstGeom>
              <a:solidFill>
                <a:srgbClr val="110080"/>
              </a:solidFill>
              <a:ln w="7620">
                <a:solidFill>
                  <a:srgbClr val="2A1999"/>
                </a:solidFill>
                <a:prstDash val="solid"/>
              </a:ln>
            </p:spPr>
          </p:sp>
          <p:sp>
            <p:nvSpPr>
              <p:cNvPr id="30" name="Text 16">
                <a:extLst>
                  <a:ext uri="{FF2B5EF4-FFF2-40B4-BE49-F238E27FC236}">
                    <a16:creationId xmlns:a16="http://schemas.microsoft.com/office/drawing/2014/main" id="{78FFA742-6BF9-869D-6051-457C39CD5890}"/>
                  </a:ext>
                </a:extLst>
              </p:cNvPr>
              <p:cNvSpPr/>
              <p:nvPr/>
            </p:nvSpPr>
            <p:spPr>
              <a:xfrm>
                <a:off x="4719102" y="5706070"/>
                <a:ext cx="209788" cy="416481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ctr">
                  <a:lnSpc>
                    <a:spcPts val="3281"/>
                  </a:lnSpc>
                  <a:buNone/>
                </a:pPr>
                <a:r>
                  <a:rPr lang="en-US" sz="2624" b="1" kern="0" spc="-79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3</a:t>
                </a:r>
                <a:endParaRPr lang="en-US" sz="2624" dirty="0"/>
              </a:p>
            </p:txBody>
          </p:sp>
          <p:sp>
            <p:nvSpPr>
              <p:cNvPr id="31" name="Text 17">
                <a:extLst>
                  <a:ext uri="{FF2B5EF4-FFF2-40B4-BE49-F238E27FC236}">
                    <a16:creationId xmlns:a16="http://schemas.microsoft.com/office/drawing/2014/main" id="{3D1FD64C-0E38-7496-55FD-12F2181D1722}"/>
                  </a:ext>
                </a:extLst>
              </p:cNvPr>
              <p:cNvSpPr/>
              <p:nvPr/>
            </p:nvSpPr>
            <p:spPr>
              <a:xfrm>
                <a:off x="6046113" y="5712976"/>
                <a:ext cx="2777490" cy="347186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l">
                  <a:lnSpc>
                    <a:spcPts val="2734"/>
                  </a:lnSpc>
                  <a:buNone/>
                </a:pPr>
                <a:r>
                  <a:rPr lang="ko-KR" altLang="en-US" sz="2187" b="1" kern="0" spc="-66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받은 임무</a:t>
                </a:r>
                <a:endParaRPr lang="en-US" sz="2187" dirty="0"/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A7615A6-F790-A8D6-DA08-E15D71914881}"/>
              </a:ext>
            </a:extLst>
          </p:cNvPr>
          <p:cNvGrpSpPr/>
          <p:nvPr/>
        </p:nvGrpSpPr>
        <p:grpSpPr>
          <a:xfrm>
            <a:off x="9155770" y="2486144"/>
            <a:ext cx="9223117" cy="2690813"/>
            <a:chOff x="9155770" y="2486144"/>
            <a:chExt cx="9223117" cy="2690813"/>
          </a:xfrm>
        </p:grpSpPr>
        <p:sp>
          <p:nvSpPr>
            <p:cNvPr id="33" name="Shape 3">
              <a:extLst>
                <a:ext uri="{FF2B5EF4-FFF2-40B4-BE49-F238E27FC236}">
                  <a16:creationId xmlns:a16="http://schemas.microsoft.com/office/drawing/2014/main" id="{7D81C026-D389-2AA3-96E6-68D5ACF2564B}"/>
                </a:ext>
              </a:extLst>
            </p:cNvPr>
            <p:cNvSpPr/>
            <p:nvPr/>
          </p:nvSpPr>
          <p:spPr>
            <a:xfrm>
              <a:off x="9383595" y="2486144"/>
              <a:ext cx="45719" cy="2202179"/>
            </a:xfrm>
            <a:prstGeom prst="roundRect">
              <a:avLst>
                <a:gd name="adj" fmla="val 225151"/>
              </a:avLst>
            </a:prstGeom>
            <a:solidFill>
              <a:srgbClr val="2A1999"/>
            </a:solidFill>
            <a:ln/>
          </p:spPr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45EC0A29-C065-5F6E-71CD-6E140CD3A905}"/>
                </a:ext>
              </a:extLst>
            </p:cNvPr>
            <p:cNvGrpSpPr/>
            <p:nvPr/>
          </p:nvGrpSpPr>
          <p:grpSpPr>
            <a:xfrm>
              <a:off x="9155770" y="2790229"/>
              <a:ext cx="9223117" cy="2386728"/>
              <a:chOff x="4574084" y="2659737"/>
              <a:chExt cx="9223117" cy="2386728"/>
            </a:xfrm>
          </p:grpSpPr>
          <p:sp>
            <p:nvSpPr>
              <p:cNvPr id="35" name="Text 8">
                <a:extLst>
                  <a:ext uri="{FF2B5EF4-FFF2-40B4-BE49-F238E27FC236}">
                    <a16:creationId xmlns:a16="http://schemas.microsoft.com/office/drawing/2014/main" id="{D2267B40-7690-46D9-A310-5B5E6DEE7898}"/>
                  </a:ext>
                </a:extLst>
              </p:cNvPr>
              <p:cNvSpPr/>
              <p:nvPr/>
            </p:nvSpPr>
            <p:spPr>
              <a:xfrm>
                <a:off x="6046113" y="3188732"/>
                <a:ext cx="7751088" cy="355402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l">
                  <a:lnSpc>
                    <a:spcPts val="2799"/>
                  </a:lnSpc>
                  <a:buNone/>
                </a:pPr>
                <a:r>
                  <a:rPr lang="ko-KR" altLang="en-US" sz="1750" kern="0" spc="-35" dirty="0" err="1">
                    <a:solidFill>
                      <a:srgbClr val="E5E0DF"/>
                    </a:solidFill>
                    <a:latin typeface="Inter" pitchFamily="34" charset="0"/>
                  </a:rPr>
                  <a:t>할줄</a:t>
                </a:r>
                <a:r>
                  <a:rPr lang="ko-KR" altLang="en-US" sz="1750" kern="0" spc="-35" dirty="0">
                    <a:solidFill>
                      <a:srgbClr val="E5E0DF"/>
                    </a:solidFill>
                    <a:latin typeface="Inter" pitchFamily="34" charset="0"/>
                  </a:rPr>
                  <a:t> 모름</a:t>
                </a:r>
                <a:endParaRPr lang="en-US" sz="1750" dirty="0"/>
              </a:p>
            </p:txBody>
          </p:sp>
          <p:sp>
            <p:nvSpPr>
              <p:cNvPr id="36" name="Text 13">
                <a:extLst>
                  <a:ext uri="{FF2B5EF4-FFF2-40B4-BE49-F238E27FC236}">
                    <a16:creationId xmlns:a16="http://schemas.microsoft.com/office/drawing/2014/main" id="{9FC232A5-2D67-1A69-6946-2236584DD361}"/>
                  </a:ext>
                </a:extLst>
              </p:cNvPr>
              <p:cNvSpPr/>
              <p:nvPr/>
            </p:nvSpPr>
            <p:spPr>
              <a:xfrm>
                <a:off x="6046113" y="4691063"/>
                <a:ext cx="7751088" cy="355402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l">
                  <a:lnSpc>
                    <a:spcPts val="2799"/>
                  </a:lnSpc>
                  <a:buNone/>
                </a:pPr>
                <a:r>
                  <a:rPr lang="ko-KR" altLang="en-US" sz="1750" kern="0" spc="-35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당연히 </a:t>
                </a:r>
                <a:r>
                  <a:rPr lang="ko-KR" altLang="en-US" sz="1750" kern="0" spc="-35" dirty="0" err="1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할줄</a:t>
                </a:r>
                <a:r>
                  <a:rPr lang="ko-KR" altLang="en-US" sz="1750" kern="0" spc="-35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 모름</a:t>
                </a:r>
                <a:endParaRPr lang="en-US" sz="1750" dirty="0"/>
              </a:p>
            </p:txBody>
          </p:sp>
          <p:sp>
            <p:nvSpPr>
              <p:cNvPr id="37" name="Shape 4">
                <a:extLst>
                  <a:ext uri="{FF2B5EF4-FFF2-40B4-BE49-F238E27FC236}">
                    <a16:creationId xmlns:a16="http://schemas.microsoft.com/office/drawing/2014/main" id="{53475D18-2C98-8464-41BC-BB9D044211B7}"/>
                  </a:ext>
                </a:extLst>
              </p:cNvPr>
              <p:cNvSpPr/>
              <p:nvPr/>
            </p:nvSpPr>
            <p:spPr>
              <a:xfrm>
                <a:off x="5074027" y="2887444"/>
                <a:ext cx="777597" cy="44410"/>
              </a:xfrm>
              <a:prstGeom prst="roundRect">
                <a:avLst>
                  <a:gd name="adj" fmla="val 225151"/>
                </a:avLst>
              </a:prstGeom>
              <a:solidFill>
                <a:srgbClr val="2A1999"/>
              </a:solidFill>
              <a:ln/>
            </p:spPr>
          </p:sp>
          <p:sp>
            <p:nvSpPr>
              <p:cNvPr id="38" name="Shape 5">
                <a:extLst>
                  <a:ext uri="{FF2B5EF4-FFF2-40B4-BE49-F238E27FC236}">
                    <a16:creationId xmlns:a16="http://schemas.microsoft.com/office/drawing/2014/main" id="{44E5B38E-895B-D233-4414-CAB4E92FFC36}"/>
                  </a:ext>
                </a:extLst>
              </p:cNvPr>
              <p:cNvSpPr/>
              <p:nvPr/>
            </p:nvSpPr>
            <p:spPr>
              <a:xfrm>
                <a:off x="4574084" y="2659737"/>
                <a:ext cx="499943" cy="499943"/>
              </a:xfrm>
              <a:prstGeom prst="roundRect">
                <a:avLst>
                  <a:gd name="adj" fmla="val 20000"/>
                </a:avLst>
              </a:prstGeom>
              <a:solidFill>
                <a:srgbClr val="110080"/>
              </a:solidFill>
              <a:ln w="7620">
                <a:solidFill>
                  <a:srgbClr val="2A1999"/>
                </a:solidFill>
                <a:prstDash val="solid"/>
              </a:ln>
            </p:spPr>
          </p:sp>
          <p:sp>
            <p:nvSpPr>
              <p:cNvPr id="39" name="Text 6">
                <a:extLst>
                  <a:ext uri="{FF2B5EF4-FFF2-40B4-BE49-F238E27FC236}">
                    <a16:creationId xmlns:a16="http://schemas.microsoft.com/office/drawing/2014/main" id="{B0320C64-8A14-BFE1-1A4E-B66767718D63}"/>
                  </a:ext>
                </a:extLst>
              </p:cNvPr>
              <p:cNvSpPr/>
              <p:nvPr/>
            </p:nvSpPr>
            <p:spPr>
              <a:xfrm>
                <a:off x="4747439" y="2701409"/>
                <a:ext cx="153114" cy="416481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ctr">
                  <a:lnSpc>
                    <a:spcPts val="3281"/>
                  </a:lnSpc>
                  <a:buNone/>
                </a:pPr>
                <a:r>
                  <a:rPr lang="en-US" sz="2624" b="1" kern="0" spc="-79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1</a:t>
                </a:r>
                <a:endParaRPr lang="en-US" sz="2624" dirty="0"/>
              </a:p>
            </p:txBody>
          </p:sp>
          <p:sp>
            <p:nvSpPr>
              <p:cNvPr id="40" name="Text 7">
                <a:extLst>
                  <a:ext uri="{FF2B5EF4-FFF2-40B4-BE49-F238E27FC236}">
                    <a16:creationId xmlns:a16="http://schemas.microsoft.com/office/drawing/2014/main" id="{3C4BCBF5-FE8C-D369-18BE-055C35B04EB9}"/>
                  </a:ext>
                </a:extLst>
              </p:cNvPr>
              <p:cNvSpPr/>
              <p:nvPr/>
            </p:nvSpPr>
            <p:spPr>
              <a:xfrm>
                <a:off x="6046113" y="2708315"/>
                <a:ext cx="2777490" cy="347186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l">
                  <a:lnSpc>
                    <a:spcPts val="2734"/>
                  </a:lnSpc>
                  <a:buNone/>
                </a:pPr>
                <a:r>
                  <a:rPr lang="en-US" sz="2187" b="1" kern="0" spc="-66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컨테이너</a:t>
                </a:r>
                <a:endParaRPr lang="en-US" sz="2187" dirty="0"/>
              </a:p>
            </p:txBody>
          </p:sp>
          <p:sp>
            <p:nvSpPr>
              <p:cNvPr id="41" name="Shape 9">
                <a:extLst>
                  <a:ext uri="{FF2B5EF4-FFF2-40B4-BE49-F238E27FC236}">
                    <a16:creationId xmlns:a16="http://schemas.microsoft.com/office/drawing/2014/main" id="{75B6D847-F9C3-9068-F000-D58A71E5DD32}"/>
                  </a:ext>
                </a:extLst>
              </p:cNvPr>
              <p:cNvSpPr/>
              <p:nvPr/>
            </p:nvSpPr>
            <p:spPr>
              <a:xfrm>
                <a:off x="5074027" y="4389775"/>
                <a:ext cx="777597" cy="44410"/>
              </a:xfrm>
              <a:prstGeom prst="roundRect">
                <a:avLst>
                  <a:gd name="adj" fmla="val 225151"/>
                </a:avLst>
              </a:prstGeom>
              <a:solidFill>
                <a:srgbClr val="2A1999"/>
              </a:solidFill>
              <a:ln/>
            </p:spPr>
          </p:sp>
          <p:sp>
            <p:nvSpPr>
              <p:cNvPr id="42" name="Shape 10">
                <a:extLst>
                  <a:ext uri="{FF2B5EF4-FFF2-40B4-BE49-F238E27FC236}">
                    <a16:creationId xmlns:a16="http://schemas.microsoft.com/office/drawing/2014/main" id="{B9ED3B04-908F-6230-7BFA-D8DCCFAE1B6E}"/>
                  </a:ext>
                </a:extLst>
              </p:cNvPr>
              <p:cNvSpPr/>
              <p:nvPr/>
            </p:nvSpPr>
            <p:spPr>
              <a:xfrm>
                <a:off x="4574084" y="4162068"/>
                <a:ext cx="499943" cy="499943"/>
              </a:xfrm>
              <a:prstGeom prst="roundRect">
                <a:avLst>
                  <a:gd name="adj" fmla="val 20000"/>
                </a:avLst>
              </a:prstGeom>
              <a:solidFill>
                <a:srgbClr val="110080"/>
              </a:solidFill>
              <a:ln w="7620">
                <a:solidFill>
                  <a:srgbClr val="2A1999"/>
                </a:solidFill>
                <a:prstDash val="solid"/>
              </a:ln>
            </p:spPr>
          </p:sp>
          <p:sp>
            <p:nvSpPr>
              <p:cNvPr id="43" name="Text 11">
                <a:extLst>
                  <a:ext uri="{FF2B5EF4-FFF2-40B4-BE49-F238E27FC236}">
                    <a16:creationId xmlns:a16="http://schemas.microsoft.com/office/drawing/2014/main" id="{977689EC-D8E5-59EA-412D-532559C80A3A}"/>
                  </a:ext>
                </a:extLst>
              </p:cNvPr>
              <p:cNvSpPr/>
              <p:nvPr/>
            </p:nvSpPr>
            <p:spPr>
              <a:xfrm>
                <a:off x="4723983" y="4203740"/>
                <a:ext cx="200025" cy="416481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ctr">
                  <a:lnSpc>
                    <a:spcPts val="3281"/>
                  </a:lnSpc>
                  <a:buNone/>
                </a:pPr>
                <a:r>
                  <a:rPr lang="en-US" sz="2624" b="1" kern="0" spc="-79" dirty="0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2</a:t>
                </a:r>
                <a:endParaRPr lang="en-US" sz="2624" dirty="0"/>
              </a:p>
            </p:txBody>
          </p:sp>
          <p:sp>
            <p:nvSpPr>
              <p:cNvPr id="44" name="Text 12">
                <a:extLst>
                  <a:ext uri="{FF2B5EF4-FFF2-40B4-BE49-F238E27FC236}">
                    <a16:creationId xmlns:a16="http://schemas.microsoft.com/office/drawing/2014/main" id="{F782D8CD-7973-9508-1620-29BB81B5899E}"/>
                  </a:ext>
                </a:extLst>
              </p:cNvPr>
              <p:cNvSpPr/>
              <p:nvPr/>
            </p:nvSpPr>
            <p:spPr>
              <a:xfrm>
                <a:off x="6046113" y="4210645"/>
                <a:ext cx="2777490" cy="347186"/>
              </a:xfrm>
              <a:prstGeom prst="rect">
                <a:avLst/>
              </a:prstGeom>
              <a:noFill/>
              <a:ln/>
            </p:spPr>
            <p:txBody>
              <a:bodyPr wrap="none" rtlCol="0" anchor="t"/>
              <a:lstStyle/>
              <a:p>
                <a:pPr marL="0" indent="0" algn="l">
                  <a:lnSpc>
                    <a:spcPts val="2734"/>
                  </a:lnSpc>
                  <a:buNone/>
                </a:pPr>
                <a:r>
                  <a:rPr lang="ko-KR" altLang="en-US" sz="2187" b="1" kern="0" spc="-66" dirty="0" err="1">
                    <a:solidFill>
                      <a:srgbClr val="E5E0DF"/>
                    </a:solidFill>
                    <a:latin typeface="Inter" pitchFamily="34" charset="0"/>
                    <a:ea typeface="Inter" pitchFamily="34" charset="-122"/>
                    <a:cs typeface="Inter" pitchFamily="34" charset="-120"/>
                  </a:rPr>
                  <a:t>쿠버네티스</a:t>
                </a:r>
                <a:endParaRPr lang="en-US" sz="2187" dirty="0"/>
              </a:p>
            </p:txBody>
          </p:sp>
        </p:grp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5721EC8C-69D2-877F-585F-4D08686BC4AC}"/>
              </a:ext>
            </a:extLst>
          </p:cNvPr>
          <p:cNvGrpSpPr/>
          <p:nvPr/>
        </p:nvGrpSpPr>
        <p:grpSpPr>
          <a:xfrm>
            <a:off x="391853" y="2729972"/>
            <a:ext cx="8177201" cy="4169272"/>
            <a:chOff x="457200" y="656665"/>
            <a:chExt cx="11582400" cy="5905465"/>
          </a:xfrm>
        </p:grpSpPr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id="{F7E2696C-9008-696F-8184-E4B9EEBCC207}"/>
                </a:ext>
              </a:extLst>
            </p:cNvPr>
            <p:cNvSpPr/>
            <p:nvPr/>
          </p:nvSpPr>
          <p:spPr>
            <a:xfrm>
              <a:off x="457200" y="656665"/>
              <a:ext cx="11582400" cy="5791200"/>
            </a:xfrm>
            <a:prstGeom prst="roundRect">
              <a:avLst>
                <a:gd name="adj" fmla="val 455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dist="12700" dir="2700000" algn="br" rotWithShape="0">
                <a:srgbClr val="FEC748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사각형: 둥근 위쪽 모서리 69">
              <a:extLst>
                <a:ext uri="{FF2B5EF4-FFF2-40B4-BE49-F238E27FC236}">
                  <a16:creationId xmlns:a16="http://schemas.microsoft.com/office/drawing/2014/main" id="{05CC82FD-74AF-AE39-6BC1-8144C94077E0}"/>
                </a:ext>
              </a:extLst>
            </p:cNvPr>
            <p:cNvSpPr/>
            <p:nvPr/>
          </p:nvSpPr>
          <p:spPr>
            <a:xfrm>
              <a:off x="757373" y="6438899"/>
              <a:ext cx="11069107" cy="12323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75000"/>
                <a:lumOff val="25000"/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268CD828-BCA0-FB1F-2769-5906A585DB37}"/>
                </a:ext>
              </a:extLst>
            </p:cNvPr>
            <p:cNvSpPr/>
            <p:nvPr/>
          </p:nvSpPr>
          <p:spPr>
            <a:xfrm>
              <a:off x="2128215" y="1206389"/>
              <a:ext cx="3276967" cy="771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endParaRPr lang="ko-KR" altLang="en-US" sz="20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4930C5DB-46EB-DFE3-F79D-E22B82E674E1}"/>
                </a:ext>
              </a:extLst>
            </p:cNvPr>
            <p:cNvSpPr/>
            <p:nvPr/>
          </p:nvSpPr>
          <p:spPr>
            <a:xfrm>
              <a:off x="2128215" y="2598558"/>
              <a:ext cx="3276967" cy="771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endParaRPr lang="ko-KR" altLang="en-US" sz="20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E676CBDC-347A-F590-F24A-C3C457090B88}"/>
                </a:ext>
              </a:extLst>
            </p:cNvPr>
            <p:cNvSpPr/>
            <p:nvPr/>
          </p:nvSpPr>
          <p:spPr>
            <a:xfrm>
              <a:off x="2128215" y="3953704"/>
              <a:ext cx="3276967" cy="771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en-US" altLang="ko-KR" sz="1200" b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endParaRPr lang="ko-KR" altLang="en-US" sz="20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74" name="내용 개체 틀 124">
              <a:extLst>
                <a:ext uri="{FF2B5EF4-FFF2-40B4-BE49-F238E27FC236}">
                  <a16:creationId xmlns:a16="http://schemas.microsoft.com/office/drawing/2014/main" id="{61880E2C-3902-CFE8-3C91-92EB743C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528" y="1120426"/>
              <a:ext cx="2929987" cy="1487488"/>
            </a:xfrm>
            <a:prstGeom prst="rect">
              <a:avLst/>
            </a:prstGeom>
          </p:spPr>
        </p:pic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147BFC2A-6297-BCA2-40B8-7915F4237FCD}"/>
                </a:ext>
              </a:extLst>
            </p:cNvPr>
            <p:cNvSpPr/>
            <p:nvPr/>
          </p:nvSpPr>
          <p:spPr>
            <a:xfrm>
              <a:off x="7157500" y="1232475"/>
              <a:ext cx="4014185" cy="1006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1600" b="1" dirty="0">
                  <a:solidFill>
                    <a:prstClr val="white"/>
                  </a:solidFill>
                </a:rPr>
                <a:t>Container Orchestration </a:t>
              </a:r>
              <a:r>
                <a:rPr lang="ko-KR" altLang="en-US" sz="1600" b="1" dirty="0">
                  <a:solidFill>
                    <a:prstClr val="white"/>
                  </a:solidFill>
                </a:rPr>
                <a:t>도구</a:t>
              </a:r>
              <a:endParaRPr lang="en-US" altLang="ko-KR" sz="1600" b="1" dirty="0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400" dirty="0">
                  <a:solidFill>
                    <a:prstClr val="white"/>
                  </a:solidFill>
                </a:rPr>
                <a:t>컨테이너의 배포</a:t>
              </a:r>
              <a:r>
                <a:rPr lang="en-US" altLang="ko-KR" sz="1400" dirty="0">
                  <a:solidFill>
                    <a:prstClr val="white"/>
                  </a:solidFill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</a:rPr>
                <a:t>관리</a:t>
              </a:r>
              <a:r>
                <a:rPr lang="en-US" altLang="ko-KR" sz="1400" dirty="0">
                  <a:solidFill>
                    <a:prstClr val="white"/>
                  </a:solidFill>
                </a:rPr>
                <a:t>, </a:t>
              </a:r>
              <a:r>
                <a:rPr lang="ko-KR" altLang="en-US" sz="1400" dirty="0">
                  <a:solidFill>
                    <a:prstClr val="white"/>
                  </a:solidFill>
                </a:rPr>
                <a:t>확장</a:t>
              </a:r>
              <a:r>
                <a:rPr lang="en-US" altLang="ko-KR" sz="1400" dirty="0">
                  <a:solidFill>
                    <a:prstClr val="white"/>
                  </a:solidFill>
                </a:rPr>
                <a:t>, </a:t>
              </a:r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pic>
          <p:nvPicPr>
            <p:cNvPr id="76" name="그래픽 75">
              <a:extLst>
                <a:ext uri="{FF2B5EF4-FFF2-40B4-BE49-F238E27FC236}">
                  <a16:creationId xmlns:a16="http://schemas.microsoft.com/office/drawing/2014/main" id="{C0E99086-8861-ECAB-8E9E-A82A88E9B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66099" y="930094"/>
              <a:ext cx="2349746" cy="1766149"/>
            </a:xfrm>
            <a:prstGeom prst="rect">
              <a:avLst/>
            </a:prstGeom>
          </p:spPr>
        </p:pic>
        <p:pic>
          <p:nvPicPr>
            <p:cNvPr id="77" name="그래픽 76">
              <a:extLst>
                <a:ext uri="{FF2B5EF4-FFF2-40B4-BE49-F238E27FC236}">
                  <a16:creationId xmlns:a16="http://schemas.microsoft.com/office/drawing/2014/main" id="{54242669-8860-B284-D5AC-676E3DF87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1866" y="3794157"/>
              <a:ext cx="1278792" cy="1873160"/>
            </a:xfrm>
            <a:prstGeom prst="rect">
              <a:avLst/>
            </a:prstGeom>
          </p:spPr>
        </p:pic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D7784F87-94FE-2951-9432-109A250DE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268" y="4034520"/>
              <a:ext cx="1280324" cy="1280324"/>
            </a:xfrm>
            <a:prstGeom prst="rect">
              <a:avLst/>
            </a:prstGeom>
          </p:spPr>
        </p:pic>
        <p:pic>
          <p:nvPicPr>
            <p:cNvPr id="79" name="그래픽 78">
              <a:extLst>
                <a:ext uri="{FF2B5EF4-FFF2-40B4-BE49-F238E27FC236}">
                  <a16:creationId xmlns:a16="http://schemas.microsoft.com/office/drawing/2014/main" id="{9E033018-52AD-7547-F4C9-1DB7F0B98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47329" y="3109768"/>
              <a:ext cx="1448957" cy="1480194"/>
            </a:xfrm>
            <a:prstGeom prst="rect">
              <a:avLst/>
            </a:prstGeom>
          </p:spPr>
        </p:pic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2AF0B2A8-96FD-1B11-C4E5-28A2C54A8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21273" y="4732079"/>
              <a:ext cx="1448958" cy="1257959"/>
            </a:xfrm>
            <a:prstGeom prst="rect">
              <a:avLst/>
            </a:prstGeom>
          </p:spPr>
        </p:pic>
        <p:pic>
          <p:nvPicPr>
            <p:cNvPr id="81" name="그림 80">
              <a:extLst>
                <a:ext uri="{FF2B5EF4-FFF2-40B4-BE49-F238E27FC236}">
                  <a16:creationId xmlns:a16="http://schemas.microsoft.com/office/drawing/2014/main" id="{71219213-CFB0-5D83-6E10-DDF190063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720" y="5089983"/>
              <a:ext cx="1301734" cy="1301734"/>
            </a:xfrm>
            <a:prstGeom prst="rect">
              <a:avLst/>
            </a:prstGeom>
          </p:spPr>
        </p:pic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E4ACEE07-5B6A-9E4A-D76F-F61C0075C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981" y="2390670"/>
              <a:ext cx="2628206" cy="1367488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9F6106A3-3579-1F72-77C1-47FA6C379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391" y="3674945"/>
              <a:ext cx="1448957" cy="1292063"/>
            </a:xfrm>
            <a:prstGeom prst="rect">
              <a:avLst/>
            </a:prstGeom>
          </p:spPr>
        </p:pic>
        <p:pic>
          <p:nvPicPr>
            <p:cNvPr id="84" name="그래픽 83">
              <a:extLst>
                <a:ext uri="{FF2B5EF4-FFF2-40B4-BE49-F238E27FC236}">
                  <a16:creationId xmlns:a16="http://schemas.microsoft.com/office/drawing/2014/main" id="{B9095A56-07BA-FBCE-4B94-CE9A4A84C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97941" y="4300044"/>
              <a:ext cx="1839275" cy="943339"/>
            </a:xfrm>
            <a:prstGeom prst="rect">
              <a:avLst/>
            </a:prstGeom>
          </p:spPr>
        </p:pic>
        <p:pic>
          <p:nvPicPr>
            <p:cNvPr id="85" name="그래픽 84">
              <a:extLst>
                <a:ext uri="{FF2B5EF4-FFF2-40B4-BE49-F238E27FC236}">
                  <a16:creationId xmlns:a16="http://schemas.microsoft.com/office/drawing/2014/main" id="{199C2E1A-88E9-89E3-0B95-8895389FC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305602" y="5152399"/>
              <a:ext cx="2451774" cy="821625"/>
            </a:xfrm>
            <a:prstGeom prst="rect">
              <a:avLst/>
            </a:prstGeom>
          </p:spPr>
        </p:pic>
        <p:pic>
          <p:nvPicPr>
            <p:cNvPr id="86" name="그래픽 85">
              <a:extLst>
                <a:ext uri="{FF2B5EF4-FFF2-40B4-BE49-F238E27FC236}">
                  <a16:creationId xmlns:a16="http://schemas.microsoft.com/office/drawing/2014/main" id="{AC388E7D-4740-238B-2AAC-83B3075A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10734" y="2451481"/>
              <a:ext cx="2241509" cy="1080688"/>
            </a:xfrm>
            <a:prstGeom prst="rect">
              <a:avLst/>
            </a:prstGeom>
          </p:spPr>
        </p:pic>
        <p:pic>
          <p:nvPicPr>
            <p:cNvPr id="87" name="그래픽 86">
              <a:extLst>
                <a:ext uri="{FF2B5EF4-FFF2-40B4-BE49-F238E27FC236}">
                  <a16:creationId xmlns:a16="http://schemas.microsoft.com/office/drawing/2014/main" id="{698A86CD-6C4D-7154-5B89-219E4EB3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195311" y="3781544"/>
              <a:ext cx="910910" cy="122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9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A03B84A-E6D3-8E03-069E-69F049A5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2">
            <a:extLst>
              <a:ext uri="{FF2B5EF4-FFF2-40B4-BE49-F238E27FC236}">
                <a16:creationId xmlns:a16="http://schemas.microsoft.com/office/drawing/2014/main" id="{BADB444E-535E-3DC9-54C7-E0C7AB68A40B}"/>
              </a:ext>
            </a:extLst>
          </p:cNvPr>
          <p:cNvSpPr/>
          <p:nvPr/>
        </p:nvSpPr>
        <p:spPr>
          <a:xfrm>
            <a:off x="1692354" y="182237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쿠버네티스의</a:t>
            </a:r>
            <a:r>
              <a:rPr 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altLang="ko-KR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Domain</a:t>
            </a:r>
            <a:r>
              <a:rPr 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</a:t>
            </a:r>
            <a:r>
              <a:rPr lang="en-US" altLang="ko-KR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	</a:t>
            </a:r>
            <a:endParaRPr lang="en-US" sz="4374" dirty="0"/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AAC43F0E-AE07-D996-B8A9-8DB4451ED0C6}"/>
              </a:ext>
            </a:extLst>
          </p:cNvPr>
          <p:cNvSpPr/>
          <p:nvPr/>
        </p:nvSpPr>
        <p:spPr>
          <a:xfrm>
            <a:off x="1692354" y="337077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A1A21"/>
          </a:solidFill>
          <a:ln/>
        </p:spPr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A2ADFBBE-2986-7F21-74F6-20AFD8B51582}"/>
              </a:ext>
            </a:extLst>
          </p:cNvPr>
          <p:cNvSpPr/>
          <p:nvPr/>
        </p:nvSpPr>
        <p:spPr>
          <a:xfrm>
            <a:off x="1871781" y="3412450"/>
            <a:ext cx="14097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1</a:t>
            </a:r>
            <a:endParaRPr lang="en-US" sz="2624" dirty="0"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0229C189-E4CA-F7E6-F1A5-2DB28C6A5285}"/>
              </a:ext>
            </a:extLst>
          </p:cNvPr>
          <p:cNvSpPr/>
          <p:nvPr/>
        </p:nvSpPr>
        <p:spPr>
          <a:xfrm>
            <a:off x="2414468" y="3447098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ISO 7계층 </a:t>
            </a:r>
            <a:r>
              <a:rPr lang="ko-KR" alt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의 대부분 </a:t>
            </a:r>
            <a:endParaRPr lang="en-US" sz="2187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C0A432AE-1783-5833-75FE-ADB18D3935D9}"/>
              </a:ext>
            </a:extLst>
          </p:cNvPr>
          <p:cNvSpPr/>
          <p:nvPr/>
        </p:nvSpPr>
        <p:spPr>
          <a:xfrm>
            <a:off x="2414468" y="3927515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ISO 7계층 </a:t>
            </a:r>
            <a:r>
              <a:rPr lang="ko-KR" alt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중</a:t>
            </a:r>
            <a:endParaRPr lang="en-US" sz="1750" dirty="0">
              <a:solidFill>
                <a:srgbClr val="E0D6DE"/>
              </a:solidFill>
              <a:latin typeface="Noto Sans TC" pitchFamily="34" charset="0"/>
              <a:ea typeface="Noto Sans TC" pitchFamily="34" charset="-122"/>
              <a:cs typeface="Noto Sans TC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L2 - L7  </a:t>
            </a:r>
            <a:r>
              <a:rPr lang="en-US" sz="1750" dirty="0" err="1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다루는</a:t>
            </a: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</a:t>
            </a:r>
            <a:r>
              <a:rPr lang="en-US" sz="1750" dirty="0" err="1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플랫</a:t>
            </a:r>
            <a:r>
              <a:rPr lang="ko-KR" alt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폼</a:t>
            </a:r>
            <a:endParaRPr lang="en-US" sz="1750" dirty="0"/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0D32C150-A83C-1831-BB21-89F4D7739BA4}"/>
              </a:ext>
            </a:extLst>
          </p:cNvPr>
          <p:cNvSpPr/>
          <p:nvPr/>
        </p:nvSpPr>
        <p:spPr>
          <a:xfrm>
            <a:off x="5285065" y="337077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A1A21"/>
          </a:solidFill>
          <a:ln/>
        </p:spPr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6425AF2C-40D0-7A8A-1425-94FE84C9509A}"/>
              </a:ext>
            </a:extLst>
          </p:cNvPr>
          <p:cNvSpPr/>
          <p:nvPr/>
        </p:nvSpPr>
        <p:spPr>
          <a:xfrm>
            <a:off x="5431154" y="3412450"/>
            <a:ext cx="20764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2</a:t>
            </a:r>
            <a:endParaRPr lang="en-US" sz="2624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906B76C1-E848-434A-8D30-3990DC453A2D}"/>
              </a:ext>
            </a:extLst>
          </p:cNvPr>
          <p:cNvSpPr/>
          <p:nvPr/>
        </p:nvSpPr>
        <p:spPr>
          <a:xfrm>
            <a:off x="6007179" y="3447098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컨테이너</a:t>
            </a: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Lifecycle</a:t>
            </a:r>
            <a:r>
              <a:rPr lang="ko-KR" alt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관리</a:t>
            </a:r>
            <a:endParaRPr lang="en-US" sz="2187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8BD46F84-9B00-C60A-595E-EE062FD666B1}"/>
              </a:ext>
            </a:extLst>
          </p:cNvPr>
          <p:cNvSpPr/>
          <p:nvPr/>
        </p:nvSpPr>
        <p:spPr>
          <a:xfrm>
            <a:off x="6007178" y="3927515"/>
            <a:ext cx="321528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altLang="ko-KR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Pod</a:t>
            </a:r>
            <a:r>
              <a:rPr lang="ko-KR" alt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의 무덤에서 요람까지</a:t>
            </a:r>
            <a:endParaRPr lang="en-US" altLang="ko-KR" sz="1750" dirty="0">
              <a:solidFill>
                <a:srgbClr val="E0D6DE"/>
              </a:solidFill>
              <a:latin typeface="Noto Sans TC" pitchFamily="34" charset="0"/>
              <a:ea typeface="Noto Sans TC" pitchFamily="34" charset="-122"/>
              <a:cs typeface="Noto Sans TC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altLang="ko-KR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Scheduling, Webhook, Probe</a:t>
            </a:r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43262BCC-9B3B-7BC4-AD77-D3CAACA7F3F5}"/>
              </a:ext>
            </a:extLst>
          </p:cNvPr>
          <p:cNvSpPr/>
          <p:nvPr/>
        </p:nvSpPr>
        <p:spPr>
          <a:xfrm>
            <a:off x="9222462" y="337077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A1A21"/>
          </a:solidFill>
          <a:ln/>
        </p:spPr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4694F948-CB2A-CFAF-699B-03DAD93FAD0F}"/>
              </a:ext>
            </a:extLst>
          </p:cNvPr>
          <p:cNvSpPr/>
          <p:nvPr/>
        </p:nvSpPr>
        <p:spPr>
          <a:xfrm>
            <a:off x="9369028" y="3412450"/>
            <a:ext cx="20669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3</a:t>
            </a:r>
            <a:endParaRPr lang="en-US" sz="2624" dirty="0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1F104B20-FD5A-48C0-5ED5-61F15D37BFF4}"/>
              </a:ext>
            </a:extLst>
          </p:cNvPr>
          <p:cNvSpPr/>
          <p:nvPr/>
        </p:nvSpPr>
        <p:spPr>
          <a:xfrm>
            <a:off x="9944576" y="3447098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다양한 애드온/도구</a:t>
            </a:r>
            <a:endParaRPr lang="en-US" sz="2187" dirty="0"/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4ACB19C5-6A99-8133-E5F2-C3C693387BBB}"/>
              </a:ext>
            </a:extLst>
          </p:cNvPr>
          <p:cNvSpPr/>
          <p:nvPr/>
        </p:nvSpPr>
        <p:spPr>
          <a:xfrm>
            <a:off x="9944576" y="3927515"/>
            <a:ext cx="26479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CNCF </a:t>
            </a:r>
            <a:r>
              <a:rPr lang="ko-KR" alt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재단</a:t>
            </a:r>
            <a:r>
              <a:rPr lang="en-US" altLang="ko-KR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,</a:t>
            </a:r>
            <a:r>
              <a:rPr lang="ko-KR" altLang="en-US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 그 외 수 많은 </a:t>
            </a:r>
            <a:r>
              <a:rPr lang="en-US" altLang="ko-KR" sz="1750" dirty="0">
                <a:solidFill>
                  <a:srgbClr val="E0D6DE"/>
                </a:solidFill>
                <a:latin typeface="Noto Sans TC" pitchFamily="34" charset="0"/>
                <a:ea typeface="Noto Sans TC" pitchFamily="34" charset="-122"/>
                <a:cs typeface="Noto Sans TC" pitchFamily="34" charset="-120"/>
              </a:rPr>
              <a:t>Addon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49695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8900F7C0-5983-4025-18F8-DDF8C879E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9F1D9D85-76C1-AA3D-DB1D-02CA0F61FBF0}"/>
              </a:ext>
            </a:extLst>
          </p:cNvPr>
          <p:cNvSpPr/>
          <p:nvPr/>
        </p:nvSpPr>
        <p:spPr>
          <a:xfrm>
            <a:off x="1253490" y="145280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쿠버네티스</a:t>
            </a:r>
            <a:r>
              <a:rPr lang="ko-KR" alt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의</a:t>
            </a:r>
            <a:r>
              <a:rPr 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 Interface</a:t>
            </a:r>
            <a:endParaRPr lang="en-US" sz="4374" dirty="0"/>
          </a:p>
        </p:txBody>
      </p:sp>
      <p:pic>
        <p:nvPicPr>
          <p:cNvPr id="14" name="Image 1" descr="preencoded.png">
            <a:extLst>
              <a:ext uri="{FF2B5EF4-FFF2-40B4-BE49-F238E27FC236}">
                <a16:creationId xmlns:a16="http://schemas.microsoft.com/office/drawing/2014/main" id="{D537C799-000E-FA8C-D486-476F5EAC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15" y="2711589"/>
            <a:ext cx="555427" cy="555427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52F8759C-956C-C05D-8F10-85950AB4C3DF}"/>
              </a:ext>
            </a:extLst>
          </p:cNvPr>
          <p:cNvSpPr/>
          <p:nvPr/>
        </p:nvSpPr>
        <p:spPr>
          <a:xfrm>
            <a:off x="2417942" y="281571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컨테이너</a:t>
            </a:r>
            <a:endParaRPr lang="en-US" sz="2187" dirty="0"/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8CF05D24-215E-8F7E-4B13-853BE2C4A2D5}"/>
              </a:ext>
            </a:extLst>
          </p:cNvPr>
          <p:cNvSpPr/>
          <p:nvPr/>
        </p:nvSpPr>
        <p:spPr>
          <a:xfrm>
            <a:off x="1891825" y="3296127"/>
            <a:ext cx="238863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chemeClr val="bg1"/>
                </a:solidFill>
              </a:rPr>
              <a:t>Container Runtime Interface</a:t>
            </a:r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A9F68B3C-773B-390E-3B7B-19B06BA39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001" y="2740700"/>
            <a:ext cx="555427" cy="555427"/>
          </a:xfrm>
          <a:prstGeom prst="rect">
            <a:avLst/>
          </a:prstGeom>
        </p:spPr>
      </p:pic>
      <p:sp>
        <p:nvSpPr>
          <p:cNvPr id="18" name="Text 6">
            <a:extLst>
              <a:ext uri="{FF2B5EF4-FFF2-40B4-BE49-F238E27FC236}">
                <a16:creationId xmlns:a16="http://schemas.microsoft.com/office/drawing/2014/main" id="{1488F3EE-0223-0693-CB84-1DF528256FFB}"/>
              </a:ext>
            </a:extLst>
          </p:cNvPr>
          <p:cNvSpPr/>
          <p:nvPr/>
        </p:nvSpPr>
        <p:spPr>
          <a:xfrm>
            <a:off x="5884565" y="281571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네트워크</a:t>
            </a:r>
            <a:endParaRPr lang="en-US" sz="2187" dirty="0"/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2A3DB6F6-0675-62FD-713D-4C520FB13E99}"/>
              </a:ext>
            </a:extLst>
          </p:cNvPr>
          <p:cNvSpPr/>
          <p:nvPr/>
        </p:nvSpPr>
        <p:spPr>
          <a:xfrm>
            <a:off x="5395956" y="3296127"/>
            <a:ext cx="238863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altLang="ko-KR" sz="1750" dirty="0">
                <a:solidFill>
                  <a:schemeClr val="bg1"/>
                </a:solidFill>
              </a:rPr>
              <a:t>Container Network Interface</a:t>
            </a:r>
          </a:p>
        </p:txBody>
      </p:sp>
      <p:pic>
        <p:nvPicPr>
          <p:cNvPr id="20" name="Image 4" descr="preencoded.png">
            <a:extLst>
              <a:ext uri="{FF2B5EF4-FFF2-40B4-BE49-F238E27FC236}">
                <a16:creationId xmlns:a16="http://schemas.microsoft.com/office/drawing/2014/main" id="{2F0CB65A-50F8-5EEC-A2B1-E7C42B86E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400" y="2711588"/>
            <a:ext cx="555427" cy="555427"/>
          </a:xfrm>
          <a:prstGeom prst="rect">
            <a:avLst/>
          </a:prstGeom>
        </p:spPr>
      </p:pic>
      <p:sp>
        <p:nvSpPr>
          <p:cNvPr id="21" name="Text 8">
            <a:extLst>
              <a:ext uri="{FF2B5EF4-FFF2-40B4-BE49-F238E27FC236}">
                <a16:creationId xmlns:a16="http://schemas.microsoft.com/office/drawing/2014/main" id="{E8654F0E-4A80-F214-98ED-5A6E8D9D1AC4}"/>
              </a:ext>
            </a:extLst>
          </p:cNvPr>
          <p:cNvSpPr/>
          <p:nvPr/>
        </p:nvSpPr>
        <p:spPr>
          <a:xfrm>
            <a:off x="9808071" y="2815710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스토리지</a:t>
            </a:r>
            <a:endParaRPr lang="en-US" sz="2187" dirty="0"/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3309C83E-86AC-BD65-B0ED-854060D15E24}"/>
              </a:ext>
            </a:extLst>
          </p:cNvPr>
          <p:cNvSpPr/>
          <p:nvPr/>
        </p:nvSpPr>
        <p:spPr>
          <a:xfrm>
            <a:off x="9401671" y="3296127"/>
            <a:ext cx="238875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altLang="ko-KR" sz="1750" dirty="0">
                <a:solidFill>
                  <a:schemeClr val="bg1"/>
                </a:solidFill>
              </a:rPr>
              <a:t>Container Storage Interface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18DE3BBA-5FFD-7A73-2916-305951BC0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32665"/>
            <a:ext cx="5554980" cy="321579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CF9E877-1037-3C85-A6EE-F96621587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9224" y="4206956"/>
            <a:ext cx="4639313" cy="3437655"/>
          </a:xfrm>
          <a:prstGeom prst="rect">
            <a:avLst/>
          </a:prstGeom>
        </p:spPr>
      </p:pic>
      <p:pic>
        <p:nvPicPr>
          <p:cNvPr id="7170" name="Picture 2" descr="Examining Container Storage Interface (CSI) support for Fusion File Share  by Tuxera in Kubernetes - Tuxera">
            <a:extLst>
              <a:ext uri="{FF2B5EF4-FFF2-40B4-BE49-F238E27FC236}">
                <a16:creationId xmlns:a16="http://schemas.microsoft.com/office/drawing/2014/main" id="{621A3222-7B89-E933-EB99-C02A2B6F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60" y="4043538"/>
            <a:ext cx="5554981" cy="37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D3E1671-FE01-567D-E28F-3A93283F5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D4E1F95-8B73-C34E-0148-03843CD3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8" y="1937313"/>
            <a:ext cx="13797643" cy="5789642"/>
          </a:xfrm>
          <a:prstGeom prst="rect">
            <a:avLst/>
          </a:prstGeom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17A91BEB-3494-B493-BED4-9BE7FA206885}"/>
              </a:ext>
            </a:extLst>
          </p:cNvPr>
          <p:cNvSpPr/>
          <p:nvPr/>
        </p:nvSpPr>
        <p:spPr>
          <a:xfrm>
            <a:off x="538163" y="74029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CNCF Landscape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138215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D3E1671-FE01-567D-E28F-3A93283F5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17A91BEB-3494-B493-BED4-9BE7FA206885}"/>
              </a:ext>
            </a:extLst>
          </p:cNvPr>
          <p:cNvSpPr/>
          <p:nvPr/>
        </p:nvSpPr>
        <p:spPr>
          <a:xfrm>
            <a:off x="538163" y="74029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CI / CD</a:t>
            </a:r>
            <a:endParaRPr lang="en-US" sz="4374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1595AE7-03AC-A6FB-38CD-8EA6492998BA}"/>
              </a:ext>
            </a:extLst>
          </p:cNvPr>
          <p:cNvGrpSpPr/>
          <p:nvPr/>
        </p:nvGrpSpPr>
        <p:grpSpPr>
          <a:xfrm>
            <a:off x="1379749" y="1782474"/>
            <a:ext cx="11619181" cy="5817399"/>
            <a:chOff x="348326" y="733292"/>
            <a:chExt cx="11619181" cy="5817399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54614E29-801A-9E04-E8FA-CCAE56A707D6}"/>
                </a:ext>
              </a:extLst>
            </p:cNvPr>
            <p:cNvSpPr/>
            <p:nvPr/>
          </p:nvSpPr>
          <p:spPr>
            <a:xfrm>
              <a:off x="385107" y="759491"/>
              <a:ext cx="11582400" cy="5791200"/>
            </a:xfrm>
            <a:prstGeom prst="roundRect">
              <a:avLst>
                <a:gd name="adj" fmla="val 455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ko-KR" dirty="0">
                  <a:solidFill>
                    <a:prstClr val="white"/>
                  </a:solidFill>
                </a:rPr>
                <a:t>b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63CDEE18-7202-5E48-A05D-FBAEB4D60842}"/>
                </a:ext>
              </a:extLst>
            </p:cNvPr>
            <p:cNvSpPr/>
            <p:nvPr/>
          </p:nvSpPr>
          <p:spPr>
            <a:xfrm>
              <a:off x="604973" y="6286499"/>
              <a:ext cx="11069107" cy="123231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75000"/>
                <a:lumOff val="25000"/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95B6597D-E201-EB63-362F-178A3C271F9C}"/>
                </a:ext>
              </a:extLst>
            </p:cNvPr>
            <p:cNvSpPr/>
            <p:nvPr/>
          </p:nvSpPr>
          <p:spPr>
            <a:xfrm>
              <a:off x="768320" y="6409731"/>
              <a:ext cx="10700807" cy="9257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tx1">
                <a:lumMod val="75000"/>
                <a:lumOff val="25000"/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72C2772B-DA99-C1E1-56CC-2FA3B390257C}"/>
                </a:ext>
              </a:extLst>
            </p:cNvPr>
            <p:cNvSpPr/>
            <p:nvPr/>
          </p:nvSpPr>
          <p:spPr>
            <a:xfrm>
              <a:off x="348326" y="733292"/>
              <a:ext cx="11582400" cy="5791200"/>
            </a:xfrm>
            <a:prstGeom prst="roundRect">
              <a:avLst>
                <a:gd name="adj" fmla="val 455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6E5E588-8DAA-EEA2-52C1-7E87FAC945FE}"/>
                </a:ext>
              </a:extLst>
            </p:cNvPr>
            <p:cNvSpPr/>
            <p:nvPr/>
          </p:nvSpPr>
          <p:spPr>
            <a:xfrm>
              <a:off x="864172" y="2833551"/>
              <a:ext cx="1907706" cy="96823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725B3F2-B69A-1730-48C0-A38589FE9092}"/>
                </a:ext>
              </a:extLst>
            </p:cNvPr>
            <p:cNvSpPr/>
            <p:nvPr/>
          </p:nvSpPr>
          <p:spPr>
            <a:xfrm>
              <a:off x="3871205" y="2833551"/>
              <a:ext cx="1907706" cy="96823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            Gitlab</a:t>
              </a:r>
            </a:p>
            <a:p>
              <a:pPr algn="ctr"/>
              <a:r>
                <a:rPr lang="en-US" altLang="ko-KR" sz="1600" dirty="0"/>
                <a:t>            Runner </a:t>
              </a:r>
              <a:endParaRPr lang="ko-KR" altLang="en-US" sz="1600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44010B9-EDAB-10E1-FF89-DD9F7CE28423}"/>
                </a:ext>
              </a:extLst>
            </p:cNvPr>
            <p:cNvSpPr/>
            <p:nvPr/>
          </p:nvSpPr>
          <p:spPr>
            <a:xfrm>
              <a:off x="6862021" y="1129930"/>
              <a:ext cx="1907706" cy="96823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ED3F24D-2326-7EAC-BA40-59A41F7949E1}"/>
                </a:ext>
              </a:extLst>
            </p:cNvPr>
            <p:cNvSpPr/>
            <p:nvPr/>
          </p:nvSpPr>
          <p:spPr>
            <a:xfrm>
              <a:off x="6878238" y="2833550"/>
              <a:ext cx="1907706" cy="96823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45DB2EB3-6644-86F7-5D37-856A824BDB47}"/>
                </a:ext>
              </a:extLst>
            </p:cNvPr>
            <p:cNvSpPr/>
            <p:nvPr/>
          </p:nvSpPr>
          <p:spPr>
            <a:xfrm>
              <a:off x="9885271" y="2833550"/>
              <a:ext cx="1907706" cy="96823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화살표: 오른쪽 13">
              <a:extLst>
                <a:ext uri="{FF2B5EF4-FFF2-40B4-BE49-F238E27FC236}">
                  <a16:creationId xmlns:a16="http://schemas.microsoft.com/office/drawing/2014/main" id="{DAAFB233-FD10-9D07-34AD-861368747C5C}"/>
                </a:ext>
              </a:extLst>
            </p:cNvPr>
            <p:cNvSpPr/>
            <p:nvPr/>
          </p:nvSpPr>
          <p:spPr>
            <a:xfrm>
              <a:off x="2850778" y="3075351"/>
              <a:ext cx="978408" cy="484632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화살표: 오른쪽 14">
              <a:extLst>
                <a:ext uri="{FF2B5EF4-FFF2-40B4-BE49-F238E27FC236}">
                  <a16:creationId xmlns:a16="http://schemas.microsoft.com/office/drawing/2014/main" id="{9CE02585-D150-F7C3-FF33-3F30A690C277}"/>
                </a:ext>
              </a:extLst>
            </p:cNvPr>
            <p:cNvSpPr/>
            <p:nvPr/>
          </p:nvSpPr>
          <p:spPr>
            <a:xfrm rot="18900000">
              <a:off x="5750024" y="2297869"/>
              <a:ext cx="978408" cy="484632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화살표: 오른쪽 15">
              <a:extLst>
                <a:ext uri="{FF2B5EF4-FFF2-40B4-BE49-F238E27FC236}">
                  <a16:creationId xmlns:a16="http://schemas.microsoft.com/office/drawing/2014/main" id="{CC4C23EA-F915-118E-9561-635F6B9DBA0B}"/>
                </a:ext>
              </a:extLst>
            </p:cNvPr>
            <p:cNvSpPr/>
            <p:nvPr/>
          </p:nvSpPr>
          <p:spPr>
            <a:xfrm>
              <a:off x="8846403" y="3075351"/>
              <a:ext cx="978408" cy="484632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CAB00C-EDA8-224F-7B9D-11CEFA12E6EE}"/>
                </a:ext>
              </a:extLst>
            </p:cNvPr>
            <p:cNvSpPr txBox="1"/>
            <p:nvPr/>
          </p:nvSpPr>
          <p:spPr>
            <a:xfrm>
              <a:off x="2745162" y="3559983"/>
              <a:ext cx="1095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</a:rPr>
                <a:t>Source Pull</a:t>
              </a:r>
              <a:endParaRPr lang="ko-KR" alt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F4E94-4E1F-EEE3-7BD0-39AE060B08A7}"/>
                </a:ext>
              </a:extLst>
            </p:cNvPr>
            <p:cNvSpPr txBox="1"/>
            <p:nvPr/>
          </p:nvSpPr>
          <p:spPr>
            <a:xfrm>
              <a:off x="5099172" y="2120459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</a:rPr>
                <a:t>Image Push</a:t>
              </a:r>
              <a:endParaRPr lang="ko-KR" alt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E87166-D77D-02D5-F5E9-A13B901B0517}"/>
                </a:ext>
              </a:extLst>
            </p:cNvPr>
            <p:cNvSpPr txBox="1"/>
            <p:nvPr/>
          </p:nvSpPr>
          <p:spPr>
            <a:xfrm>
              <a:off x="3775266" y="2540185"/>
              <a:ext cx="1443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Build Container</a:t>
              </a:r>
              <a:endPara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31D6AD-199D-9DEF-F157-6D48975C6196}"/>
                </a:ext>
              </a:extLst>
            </p:cNvPr>
            <p:cNvSpPr txBox="1"/>
            <p:nvPr/>
          </p:nvSpPr>
          <p:spPr>
            <a:xfrm>
              <a:off x="914213" y="2525773"/>
              <a:ext cx="418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Git</a:t>
              </a:r>
              <a:endPara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CD4341-6CEB-4D6D-5094-CE936EF1D419}"/>
                </a:ext>
              </a:extLst>
            </p:cNvPr>
            <p:cNvSpPr txBox="1"/>
            <p:nvPr/>
          </p:nvSpPr>
          <p:spPr>
            <a:xfrm>
              <a:off x="6777239" y="2545158"/>
              <a:ext cx="1257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Gitops</a:t>
              </a:r>
              <a:r>
                <a:rPr lang="en-US" altLang="ko-KR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tool</a:t>
              </a:r>
              <a:endPara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1F3D7B-49F2-B916-AB22-019F6145C813}"/>
                </a:ext>
              </a:extLst>
            </p:cNvPr>
            <p:cNvSpPr txBox="1"/>
            <p:nvPr/>
          </p:nvSpPr>
          <p:spPr>
            <a:xfrm>
              <a:off x="6777239" y="822153"/>
              <a:ext cx="1690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Container Registry</a:t>
              </a:r>
              <a:endParaRPr lang="ko-KR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화살표: 오른쪽 22">
              <a:extLst>
                <a:ext uri="{FF2B5EF4-FFF2-40B4-BE49-F238E27FC236}">
                  <a16:creationId xmlns:a16="http://schemas.microsoft.com/office/drawing/2014/main" id="{43D572BA-FDF9-5631-CC30-E9CD11E0FB18}"/>
                </a:ext>
              </a:extLst>
            </p:cNvPr>
            <p:cNvSpPr/>
            <p:nvPr/>
          </p:nvSpPr>
          <p:spPr>
            <a:xfrm>
              <a:off x="5839370" y="3075351"/>
              <a:ext cx="978408" cy="484632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9E8EA8-7631-BDAD-029C-655634AC880B}"/>
                </a:ext>
              </a:extLst>
            </p:cNvPr>
            <p:cNvSpPr txBox="1"/>
            <p:nvPr/>
          </p:nvSpPr>
          <p:spPr>
            <a:xfrm>
              <a:off x="8907691" y="3559983"/>
              <a:ext cx="756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</a:rPr>
                <a:t>Deploy</a:t>
              </a:r>
              <a:endParaRPr lang="ko-KR" alt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25" name="화살표: 오른쪽 24">
              <a:extLst>
                <a:ext uri="{FF2B5EF4-FFF2-40B4-BE49-F238E27FC236}">
                  <a16:creationId xmlns:a16="http://schemas.microsoft.com/office/drawing/2014/main" id="{CA871146-5606-AF1C-902C-D4DF5E44C676}"/>
                </a:ext>
              </a:extLst>
            </p:cNvPr>
            <p:cNvSpPr/>
            <p:nvPr/>
          </p:nvSpPr>
          <p:spPr>
            <a:xfrm rot="2333031">
              <a:off x="8890118" y="2210695"/>
              <a:ext cx="978408" cy="484632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A12555-B2E5-0BD9-E694-27D6905E82A8}"/>
                </a:ext>
              </a:extLst>
            </p:cNvPr>
            <p:cNvSpPr txBox="1"/>
            <p:nvPr/>
          </p:nvSpPr>
          <p:spPr>
            <a:xfrm>
              <a:off x="9549252" y="2120459"/>
              <a:ext cx="1047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00B050"/>
                  </a:solidFill>
                </a:rPr>
                <a:t>Image Pull</a:t>
              </a:r>
              <a:endParaRPr lang="ko-KR" alt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EBBABC-26D5-54C0-6D52-050B5BA1E36B}"/>
                </a:ext>
              </a:extLst>
            </p:cNvPr>
            <p:cNvSpPr txBox="1"/>
            <p:nvPr/>
          </p:nvSpPr>
          <p:spPr>
            <a:xfrm>
              <a:off x="5749427" y="3559983"/>
              <a:ext cx="1155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00B050"/>
                  </a:solidFill>
                </a:rPr>
                <a:t>Sync Manifest</a:t>
              </a:r>
              <a:endParaRPr lang="ko-KR" altLang="en-US" sz="1200" dirty="0">
                <a:solidFill>
                  <a:srgbClr val="00B050"/>
                </a:solidFill>
              </a:endParaRPr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B5569286-6C53-1CAC-C503-4E43D25FE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122" y="2833303"/>
              <a:ext cx="979997" cy="979997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85A97EC9-3962-BF71-5261-84367614A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7086" y="2941804"/>
              <a:ext cx="946823" cy="828839"/>
            </a:xfrm>
            <a:prstGeom prst="rect">
              <a:avLst/>
            </a:prstGeom>
          </p:spPr>
        </p:pic>
        <p:pic>
          <p:nvPicPr>
            <p:cNvPr id="30" name="그래픽 29">
              <a:extLst>
                <a:ext uri="{FF2B5EF4-FFF2-40B4-BE49-F238E27FC236}">
                  <a16:creationId xmlns:a16="http://schemas.microsoft.com/office/drawing/2014/main" id="{984A2D8C-B48E-493D-F1D0-4B9FB8426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33476" y="2929603"/>
              <a:ext cx="1764795" cy="818669"/>
            </a:xfrm>
            <a:prstGeom prst="rect">
              <a:avLst/>
            </a:prstGeom>
          </p:spPr>
        </p:pic>
        <p:pic>
          <p:nvPicPr>
            <p:cNvPr id="31" name="그래픽 30">
              <a:extLst>
                <a:ext uri="{FF2B5EF4-FFF2-40B4-BE49-F238E27FC236}">
                  <a16:creationId xmlns:a16="http://schemas.microsoft.com/office/drawing/2014/main" id="{3BD3C71F-1312-ABE4-3307-1AAF67054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4598" y="1100581"/>
              <a:ext cx="810400" cy="997584"/>
            </a:xfrm>
            <a:prstGeom prst="rect">
              <a:avLst/>
            </a:prstGeom>
          </p:spPr>
        </p:pic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57B23643-67CE-9D90-F3DC-D39A8D220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83172" y="2819244"/>
              <a:ext cx="1297171" cy="974998"/>
            </a:xfrm>
            <a:prstGeom prst="rect">
              <a:avLst/>
            </a:prstGeom>
          </p:spPr>
        </p:pic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DFDDEE3C-64EF-3194-E42C-4DB5AD30A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84" y="4119915"/>
              <a:ext cx="4454119" cy="229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676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-2055791" y="1079923"/>
            <a:ext cx="8175237" cy="1318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02"/>
              </a:lnSpc>
              <a:buNone/>
            </a:pPr>
            <a:r>
              <a:rPr lang="en-US" altLang="ko-KR" sz="4400" b="1" dirty="0">
                <a:solidFill>
                  <a:srgbClr val="B380FF"/>
                </a:solidFill>
                <a:latin typeface="+mj-ea"/>
                <a:ea typeface="+mj-ea"/>
                <a:cs typeface="Sora" pitchFamily="34" charset="-120"/>
              </a:rPr>
              <a:t>Q&amp;A</a:t>
            </a:r>
            <a:endParaRPr lang="en-US" sz="4155" dirty="0"/>
          </a:p>
        </p:txBody>
      </p:sp>
      <p:sp>
        <p:nvSpPr>
          <p:cNvPr id="5" name="Text 3"/>
          <p:cNvSpPr/>
          <p:nvPr/>
        </p:nvSpPr>
        <p:spPr>
          <a:xfrm>
            <a:off x="791528" y="3859280"/>
            <a:ext cx="13047345" cy="2848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ko-KR" altLang="en-US" sz="166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이것으로 발표를 마치겠습니다</a:t>
            </a:r>
            <a:endParaRPr lang="en-US" altLang="ko-KR" sz="1662" dirty="0">
              <a:solidFill>
                <a:srgbClr val="EEEFF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ctr">
              <a:lnSpc>
                <a:spcPts val="2992"/>
              </a:lnSpc>
              <a:buNone/>
            </a:pPr>
            <a:r>
              <a:rPr lang="ko-KR" altLang="en-US" sz="166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들어 주셔서 감사합니다</a:t>
            </a:r>
            <a:r>
              <a:rPr lang="en-US" altLang="ko-KR" sz="166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br>
              <a:rPr lang="en-US" altLang="ko-KR" sz="166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ko-KR" altLang="en-US" sz="166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궁금한점 자유롭게 질문해주시면 답변 드리겠습니다</a:t>
            </a:r>
            <a:r>
              <a:rPr lang="en-US" altLang="ko-KR" sz="1662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662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00A252A-7701-DCB3-0EF0-46D2773A0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889" y="2872330"/>
            <a:ext cx="7265301" cy="3954636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:a16="http://schemas.microsoft.com/office/drawing/2014/main" id="{F0FA709D-C3F5-4568-3E18-FC597CD42466}"/>
              </a:ext>
            </a:extLst>
          </p:cNvPr>
          <p:cNvSpPr/>
          <p:nvPr/>
        </p:nvSpPr>
        <p:spPr>
          <a:xfrm>
            <a:off x="4378423" y="31922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AS IS</a:t>
            </a:r>
            <a:endParaRPr lang="en-US" sz="2187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9266E0F2-5559-A2D4-7189-F458584CE8F7}"/>
              </a:ext>
            </a:extLst>
          </p:cNvPr>
          <p:cNvSpPr/>
          <p:nvPr/>
        </p:nvSpPr>
        <p:spPr>
          <a:xfrm>
            <a:off x="7659273" y="31922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B380FF"/>
                </a:solidFill>
                <a:latin typeface="Sora" pitchFamily="34" charset="0"/>
                <a:ea typeface="Sora" pitchFamily="34" charset="-122"/>
                <a:cs typeface="Sora" pitchFamily="34" charset="-120"/>
              </a:rPr>
              <a:t>TO BE</a:t>
            </a:r>
            <a:endParaRPr lang="en-US" sz="2187" dirty="0"/>
          </a:p>
        </p:txBody>
      </p:sp>
    </p:spTree>
    <p:extLst>
      <p:ext uri="{BB962C8B-B14F-4D97-AF65-F5344CB8AC3E}">
        <p14:creationId xmlns:p14="http://schemas.microsoft.com/office/powerpoint/2010/main" val="348981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219</Words>
  <Application>Microsoft Office PowerPoint</Application>
  <PresentationFormat>사용자 지정</PresentationFormat>
  <Paragraphs>76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Inter</vt:lpstr>
      <vt:lpstr>Noto Sans TC</vt:lpstr>
      <vt:lpstr>Sora</vt:lpstr>
      <vt:lpstr>Arial</vt:lpstr>
      <vt:lpstr>Montserrat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Yejun Kim</cp:lastModifiedBy>
  <cp:revision>21</cp:revision>
  <dcterms:created xsi:type="dcterms:W3CDTF">2023-07-13T15:31:52Z</dcterms:created>
  <dcterms:modified xsi:type="dcterms:W3CDTF">2024-04-23T14:38:00Z</dcterms:modified>
</cp:coreProperties>
</file>